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Lato"/>
      <p:regular r:id="rId18"/>
      <p:bold r:id="rId19"/>
      <p:italic r:id="rId20"/>
      <p:boldItalic r:id="rId21"/>
    </p:embeddedFont>
    <p:embeddedFont>
      <p:font typeface="Lato Black"/>
      <p:bold r:id="rId22"/>
      <p:boldItalic r:id="rId23"/>
    </p:embeddedFont>
    <p:embeddedFont>
      <p:font typeface="Work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Q9+abOfsmZVHRJ2xJsj+JMGPG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22" Type="http://schemas.openxmlformats.org/officeDocument/2006/relationships/font" Target="fonts/LatoBlack-bold.fntdata"/><Relationship Id="rId21" Type="http://schemas.openxmlformats.org/officeDocument/2006/relationships/font" Target="fonts/Lato-boldItalic.fntdata"/><Relationship Id="rId24" Type="http://schemas.openxmlformats.org/officeDocument/2006/relationships/font" Target="fonts/WorkSans-regular.fntdata"/><Relationship Id="rId23" Type="http://schemas.openxmlformats.org/officeDocument/2006/relationships/font" Target="fonts/Lato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WorkSans-italic.fntdata"/><Relationship Id="rId25" Type="http://schemas.openxmlformats.org/officeDocument/2006/relationships/font" Target="fonts/WorkSans-bold.fntdata"/><Relationship Id="rId28" Type="http://customschemas.google.com/relationships/presentationmetadata" Target="metadata"/><Relationship Id="rId27" Type="http://schemas.openxmlformats.org/officeDocument/2006/relationships/font" Target="fonts/Work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ato-bold.fntdata"/><Relationship Id="rId18" Type="http://schemas.openxmlformats.org/officeDocument/2006/relationships/font" Target="fonts/La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91886" y="4053606"/>
            <a:ext cx="55350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931863" y="1052513"/>
            <a:ext cx="5054600" cy="2843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6cba83574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2e6cba83574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e6cba83574_3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e6cba83574_3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e6cba83574_3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/>
          <p:nvPr>
            <p:ph idx="2" type="sldImg"/>
          </p:nvPr>
        </p:nvSpPr>
        <p:spPr>
          <a:xfrm>
            <a:off x="931863" y="1052513"/>
            <a:ext cx="5054600" cy="2843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91886" y="4053606"/>
            <a:ext cx="55350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 txBox="1"/>
          <p:nvPr>
            <p:ph idx="12" type="sldNum"/>
          </p:nvPr>
        </p:nvSpPr>
        <p:spPr>
          <a:xfrm>
            <a:off x="3919086" y="8000462"/>
            <a:ext cx="29982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6cba83574_3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e6cba83574_3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2e6cba83574_3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6cba8357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e6cba8357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2e6cba8357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>
            <p:ph type="ctrTitle"/>
          </p:nvPr>
        </p:nvSpPr>
        <p:spPr>
          <a:xfrm>
            <a:off x="838200" y="2746360"/>
            <a:ext cx="7315200" cy="13652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b="1" sz="4000"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" type="subTitle"/>
          </p:nvPr>
        </p:nvSpPr>
        <p:spPr>
          <a:xfrm>
            <a:off x="838200" y="4938615"/>
            <a:ext cx="7315200" cy="450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8" name="Google Shape;1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48054" y="858382"/>
            <a:ext cx="2536517" cy="5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0"/>
          <p:cNvPicPr preferRelativeResize="0"/>
          <p:nvPr/>
        </p:nvPicPr>
        <p:blipFill rotWithShape="1">
          <a:blip r:embed="rId3">
            <a:alphaModFix amt="30000"/>
          </a:blip>
          <a:srcRect b="0" l="19064" r="19062" t="0"/>
          <a:stretch/>
        </p:blipFill>
        <p:spPr>
          <a:xfrm>
            <a:off x="8012075" y="2252"/>
            <a:ext cx="4241801" cy="685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018" y="319520"/>
            <a:ext cx="3573853" cy="13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7" name="Google Shape;27;p11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11"/>
          <p:cNvSpPr txBox="1"/>
          <p:nvPr>
            <p:ph type="title"/>
          </p:nvPr>
        </p:nvSpPr>
        <p:spPr>
          <a:xfrm>
            <a:off x="300237" y="36512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11"/>
          <p:cNvSpPr txBox="1"/>
          <p:nvPr>
            <p:ph idx="2" type="body"/>
          </p:nvPr>
        </p:nvSpPr>
        <p:spPr>
          <a:xfrm>
            <a:off x="300236" y="1564777"/>
            <a:ext cx="115568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3600"/>
              <a:buFont typeface="Lato"/>
              <a:buChar char="•"/>
              <a:defRPr sz="2400"/>
            </a:lvl1pPr>
            <a:lvl2pPr indent="-3403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CC"/>
              </a:buClr>
              <a:buSzPts val="1760"/>
              <a:buFont typeface="Noto Sans Symbols"/>
              <a:buChar char="▪"/>
              <a:defRPr sz="22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9E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CCC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C382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" name="Google Shape;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5 images square">
  <p:cSld name="Title and Content with 5 images squar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9007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2" type="body"/>
          </p:nvPr>
        </p:nvSpPr>
        <p:spPr>
          <a:xfrm>
            <a:off x="304848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3" type="body"/>
          </p:nvPr>
        </p:nvSpPr>
        <p:spPr>
          <a:xfrm>
            <a:off x="519660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4" type="body"/>
          </p:nvPr>
        </p:nvSpPr>
        <p:spPr>
          <a:xfrm>
            <a:off x="734436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5" type="body"/>
          </p:nvPr>
        </p:nvSpPr>
        <p:spPr>
          <a:xfrm>
            <a:off x="94921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2"/>
          <p:cNvSpPr/>
          <p:nvPr>
            <p:ph idx="6" type="pic"/>
          </p:nvPr>
        </p:nvSpPr>
        <p:spPr>
          <a:xfrm>
            <a:off x="889000" y="2236788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2"/>
          <p:cNvSpPr/>
          <p:nvPr>
            <p:ph idx="7" type="pic"/>
          </p:nvPr>
        </p:nvSpPr>
        <p:spPr>
          <a:xfrm>
            <a:off x="3048480" y="2235316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2"/>
          <p:cNvSpPr/>
          <p:nvPr>
            <p:ph idx="8" type="pic"/>
          </p:nvPr>
        </p:nvSpPr>
        <p:spPr>
          <a:xfrm>
            <a:off x="5207960" y="2235315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2"/>
          <p:cNvSpPr/>
          <p:nvPr>
            <p:ph idx="9" type="pic"/>
          </p:nvPr>
        </p:nvSpPr>
        <p:spPr>
          <a:xfrm>
            <a:off x="7344360" y="2247432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2"/>
          <p:cNvSpPr/>
          <p:nvPr>
            <p:ph idx="13" type="pic"/>
          </p:nvPr>
        </p:nvSpPr>
        <p:spPr>
          <a:xfrm>
            <a:off x="9503840" y="2235314"/>
            <a:ext cx="1820863" cy="1862137"/>
          </a:xfrm>
          <a:prstGeom prst="rect">
            <a:avLst/>
          </a:prstGeom>
          <a:noFill/>
          <a:ln>
            <a:noFill/>
          </a:ln>
        </p:spPr>
      </p:sp>
      <p:pic>
        <p:nvPicPr>
          <p:cNvPr id="43" name="Google Shape;4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2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2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" name="Google Shape;46;p12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" name="Google Shape;47;p12"/>
          <p:cNvSpPr txBox="1"/>
          <p:nvPr>
            <p:ph type="title"/>
          </p:nvPr>
        </p:nvSpPr>
        <p:spPr>
          <a:xfrm>
            <a:off x="300237" y="36512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4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9" name="Google Shape;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gradFill>
          <a:gsLst>
            <a:gs pos="0">
              <a:srgbClr val="00C382"/>
            </a:gs>
            <a:gs pos="19000">
              <a:srgbClr val="03CCCC"/>
            </a:gs>
            <a:gs pos="38000">
              <a:srgbClr val="00A9E0"/>
            </a:gs>
            <a:gs pos="58999">
              <a:srgbClr val="0066CC"/>
            </a:gs>
            <a:gs pos="100000">
              <a:srgbClr val="003266"/>
            </a:gs>
          </a:gsLst>
          <a:lin ang="81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31850" y="1709739"/>
            <a:ext cx="10515600" cy="7903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4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31850" y="2893673"/>
            <a:ext cx="10515600" cy="3195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22976"/>
            <a:ext cx="1450977" cy="53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7" name="Google Shape;57;p13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58" name="Google Shape;58;p13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6" y="6443472"/>
            <a:ext cx="1673432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bg>
      <p:bgPr>
        <a:solidFill>
          <a:srgbClr val="003266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831850" y="3413637"/>
            <a:ext cx="10515600" cy="1148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831850" y="4589463"/>
            <a:ext cx="10515600" cy="947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909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cxnSp>
        <p:nvCxnSpPr>
          <p:cNvPr id="66" name="Google Shape;66;p14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14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22976"/>
            <a:ext cx="1450977" cy="5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6" y="6443472"/>
            <a:ext cx="1673432" cy="351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4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72" name="Google Shape;72;p14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transition spd="slow">
    <p:push/>
  </p:transition>
  <p:extLst>
    <p:ext uri="{DCECCB84-F9BA-43D5-87BE-67443E8EF086}">
      <p15:sldGuideLst>
        <p15:guide id="1" pos="211">
          <p15:clr>
            <a:srgbClr val="FBAE40"/>
          </p15:clr>
        </p15:guide>
        <p15:guide id="2" orient="horz" pos="5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334963" y="381507"/>
            <a:ext cx="11522075" cy="5950422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ato"/>
              <a:buNone/>
              <a:defRPr sz="6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  <p15:guide id="7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>
            <p:ph idx="2" type="pic"/>
          </p:nvPr>
        </p:nvSpPr>
        <p:spPr>
          <a:xfrm>
            <a:off x="0" y="1"/>
            <a:ext cx="12192000" cy="2725838"/>
          </a:xfrm>
          <a:prstGeom prst="rect">
            <a:avLst/>
          </a:prstGeom>
          <a:noFill/>
          <a:ln>
            <a:noFill/>
          </a:ln>
        </p:spPr>
      </p:sp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7638" y="364430"/>
            <a:ext cx="1549400" cy="5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0" name="Google Shape;90;p16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6"/>
          <p:cNvSpPr txBox="1"/>
          <p:nvPr>
            <p:ph type="title"/>
          </p:nvPr>
        </p:nvSpPr>
        <p:spPr>
          <a:xfrm>
            <a:off x="300237" y="3126119"/>
            <a:ext cx="11556801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00237" y="3876069"/>
            <a:ext cx="11556801" cy="2200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3600"/>
              <a:buFont typeface="Lato"/>
              <a:buChar char="•"/>
              <a:defRPr sz="2400"/>
            </a:lvl1pPr>
            <a:lvl2pPr indent="-3403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CC"/>
              </a:buClr>
              <a:buSzPts val="1760"/>
              <a:buFont typeface="Noto Sans Symbols"/>
              <a:buChar char="▪"/>
              <a:defRPr sz="22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9E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CCC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C382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6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95" name="Google Shape;95;p16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838200" y="365125"/>
            <a:ext cx="10515600" cy="609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838200" y="142858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2" type="sldNum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info@quantumproject.eu" TargetMode="External"/><Relationship Id="rId4" Type="http://schemas.openxmlformats.org/officeDocument/2006/relationships/hyperlink" Target="https://www.quantumproject.eu/" TargetMode="External"/><Relationship Id="rId5" Type="http://schemas.openxmlformats.org/officeDocument/2006/relationships/hyperlink" Target="https://www.quantumproject.eu/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hyperlink" Target="https://eur-lex.europa.eu/legal-content/EN/TXT/?uri=celex%3A52022PC0197" TargetMode="External"/><Relationship Id="rId5" Type="http://schemas.openxmlformats.org/officeDocument/2006/relationships/image" Target="../media/image12.png"/><Relationship Id="rId6" Type="http://schemas.openxmlformats.org/officeDocument/2006/relationships/hyperlink" Target="https://eur-lex.europa.eu/legal-content/EN/TXT/?uri=celex%3A52022PC0197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5" Type="http://schemas.openxmlformats.org/officeDocument/2006/relationships/image" Target="../media/image19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>
            <p:ph type="ctrTitle"/>
          </p:nvPr>
        </p:nvSpPr>
        <p:spPr>
          <a:xfrm>
            <a:off x="914400" y="1868650"/>
            <a:ext cx="7062900" cy="22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400"/>
              <a:buFont typeface="Lato Black"/>
              <a:buNone/>
            </a:pPr>
            <a:r>
              <a:rPr lang="en-GB" sz="3700">
                <a:highlight>
                  <a:schemeClr val="lt1"/>
                </a:highlight>
                <a:latin typeface="Lato Black"/>
                <a:ea typeface="Lato Black"/>
                <a:cs typeface="Lato Black"/>
                <a:sym typeface="Lato Black"/>
              </a:rPr>
              <a:t>QUANTUM project: </a:t>
            </a:r>
            <a:endParaRPr sz="3700"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400"/>
              <a:buFont typeface="Lato Black"/>
              <a:buNone/>
            </a:pPr>
            <a:r>
              <a:rPr b="0" lang="en-GB" sz="3700">
                <a:solidFill>
                  <a:srgbClr val="003366"/>
                </a:solidFill>
              </a:rPr>
              <a:t>Developing a data quality and utility label for HealthData@EU</a:t>
            </a:r>
            <a:endParaRPr sz="3700">
              <a:solidFill>
                <a:srgbClr val="003266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914400" y="5266450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highlight>
                  <a:schemeClr val="lt1"/>
                </a:highlight>
              </a:rPr>
              <a:t>Name of the event</a:t>
            </a:r>
            <a:r>
              <a:rPr lang="en-GB">
                <a:highlight>
                  <a:schemeClr val="lt1"/>
                </a:highlight>
              </a:rPr>
              <a:t> | Place  | Year, Month, Day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05" name="Google Shape;105;p1"/>
          <p:cNvSpPr txBox="1"/>
          <p:nvPr/>
        </p:nvSpPr>
        <p:spPr>
          <a:xfrm>
            <a:off x="914400" y="5679900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Presenter name</a:t>
            </a: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| Pres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enter affiliation &amp; role in </a:t>
            </a: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QUANTUM 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914400" y="6093349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Email address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914400" y="4167250"/>
            <a:ext cx="6509700" cy="45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66CC"/>
                </a:solidFill>
              </a:rPr>
              <a:t>European Health Data Space for secondary use</a:t>
            </a:r>
            <a:endParaRPr sz="240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6cba83574_0_33"/>
          <p:cNvSpPr/>
          <p:nvPr/>
        </p:nvSpPr>
        <p:spPr>
          <a:xfrm>
            <a:off x="2476500" y="1375700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g2e6cba83574_0_33"/>
          <p:cNvSpPr/>
          <p:nvPr/>
        </p:nvSpPr>
        <p:spPr>
          <a:xfrm>
            <a:off x="2476500" y="2188488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g2e6cba83574_0_33"/>
          <p:cNvSpPr/>
          <p:nvPr/>
        </p:nvSpPr>
        <p:spPr>
          <a:xfrm>
            <a:off x="2476500" y="2984488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g2e6cba83574_0_33"/>
          <p:cNvSpPr/>
          <p:nvPr/>
        </p:nvSpPr>
        <p:spPr>
          <a:xfrm>
            <a:off x="2476500" y="3797375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g2e6cba83574_0_33"/>
          <p:cNvSpPr/>
          <p:nvPr/>
        </p:nvSpPr>
        <p:spPr>
          <a:xfrm>
            <a:off x="2476500" y="4610263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g2e6cba83574_0_33"/>
          <p:cNvSpPr/>
          <p:nvPr/>
        </p:nvSpPr>
        <p:spPr>
          <a:xfrm>
            <a:off x="2476500" y="5456913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g2e6cba83574_0_33"/>
          <p:cNvSpPr txBox="1"/>
          <p:nvPr>
            <p:ph idx="11" type="ftr"/>
          </p:nvPr>
        </p:nvSpPr>
        <p:spPr>
          <a:xfrm>
            <a:off x="4038600" y="64258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14" name="Google Shape;214;g2e6cba83574_0_33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g2e6cba83574_0_33"/>
          <p:cNvSpPr txBox="1"/>
          <p:nvPr>
            <p:ph type="title"/>
          </p:nvPr>
        </p:nvSpPr>
        <p:spPr>
          <a:xfrm>
            <a:off x="300237" y="588968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Who will benefit from QUANTUM?</a:t>
            </a:r>
            <a:endParaRPr sz="3200"/>
          </a:p>
        </p:txBody>
      </p:sp>
      <p:sp>
        <p:nvSpPr>
          <p:cNvPr id="216" name="Google Shape;216;g2e6cba83574_0_33"/>
          <p:cNvSpPr/>
          <p:nvPr/>
        </p:nvSpPr>
        <p:spPr>
          <a:xfrm>
            <a:off x="429100" y="1375600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Users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g2e6cba83574_0_33"/>
          <p:cNvSpPr/>
          <p:nvPr/>
        </p:nvSpPr>
        <p:spPr>
          <a:xfrm>
            <a:off x="429100" y="2188475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holders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g2e6cba83574_0_33"/>
          <p:cNvSpPr/>
          <p:nvPr/>
        </p:nvSpPr>
        <p:spPr>
          <a:xfrm>
            <a:off x="429100" y="3001376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A9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Health Data Access Bodies (HDAB)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g2e6cba83574_0_33"/>
          <p:cNvSpPr/>
          <p:nvPr/>
        </p:nvSpPr>
        <p:spPr>
          <a:xfrm>
            <a:off x="429100" y="3814249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3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Primary Collectors of Health Data (Data Producers)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g2e6cba83574_0_33"/>
          <p:cNvSpPr/>
          <p:nvPr/>
        </p:nvSpPr>
        <p:spPr>
          <a:xfrm>
            <a:off x="429100" y="4627152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C38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European Commission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g2e6cba83574_0_33"/>
          <p:cNvSpPr/>
          <p:nvPr/>
        </p:nvSpPr>
        <p:spPr>
          <a:xfrm>
            <a:off x="429100" y="5440025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FFC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General Public (Citizens/patients)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g2e6cba83574_0_33"/>
          <p:cNvSpPr txBox="1"/>
          <p:nvPr/>
        </p:nvSpPr>
        <p:spPr>
          <a:xfrm>
            <a:off x="3746875" y="1341850"/>
            <a:ext cx="681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“QUANTUM's labelling mechanism will facilitate the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search for high-quality datasets,</a:t>
            </a:r>
            <a:r>
              <a:rPr lang="en-GB" sz="1600">
                <a:latin typeface="Lato"/>
                <a:ea typeface="Lato"/>
                <a:cs typeface="Lato"/>
                <a:sym typeface="Lato"/>
              </a:rPr>
              <a:t> ensuring you find data that fits your research needs”</a:t>
            </a:r>
            <a:endParaRPr b="1" sz="1600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g2e6cba83574_0_33"/>
          <p:cNvSpPr txBox="1"/>
          <p:nvPr/>
        </p:nvSpPr>
        <p:spPr>
          <a:xfrm>
            <a:off x="3746875" y="215474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“QUANTUM's quality label will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enhance the visibility and impact of your datasets, </a:t>
            </a:r>
            <a:r>
              <a:rPr lang="en-GB" sz="1600">
                <a:latin typeface="Lato"/>
                <a:ea typeface="Lato"/>
                <a:cs typeface="Lato"/>
                <a:sym typeface="Lato"/>
              </a:rPr>
              <a:t>showcasing your commitment to excellence and utility in health data.”</a:t>
            </a:r>
            <a:endParaRPr b="1" sz="1600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g2e6cba83574_0_33"/>
          <p:cNvSpPr txBox="1"/>
          <p:nvPr/>
        </p:nvSpPr>
        <p:spPr>
          <a:xfrm>
            <a:off x="3746875" y="296763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“QUANTUM's specifications will allow you to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set up a strong supervision framework,</a:t>
            </a:r>
            <a:r>
              <a:rPr lang="en-GB" sz="1600">
                <a:latin typeface="Lato"/>
                <a:ea typeface="Lato"/>
                <a:cs typeface="Lato"/>
                <a:sym typeface="Lato"/>
              </a:rPr>
              <a:t> fostering trust and transparency in health data use across Europe.”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g2e6cba83574_0_33"/>
          <p:cNvSpPr txBox="1"/>
          <p:nvPr/>
        </p:nvSpPr>
        <p:spPr>
          <a:xfrm>
            <a:off x="3746875" y="378052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"QUANTUM labelling mechanism will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facilitate data reusability for secondary purposes,</a:t>
            </a:r>
            <a:r>
              <a:rPr lang="en-GB" sz="1600">
                <a:latin typeface="Lato"/>
                <a:ea typeface="Lato"/>
                <a:cs typeface="Lato"/>
                <a:sym typeface="Lato"/>
              </a:rPr>
              <a:t> providing clear guidance on improving primary data collection."</a:t>
            </a:r>
            <a:endParaRPr b="1" sz="1600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g2e6cba83574_0_33"/>
          <p:cNvSpPr txBox="1"/>
          <p:nvPr/>
        </p:nvSpPr>
        <p:spPr>
          <a:xfrm>
            <a:off x="3746875" y="4593400"/>
            <a:ext cx="759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"QUANTUM will deliver the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technical specifications for the HealthData@EU, </a:t>
            </a:r>
            <a:r>
              <a:rPr lang="en-GB" sz="1600">
                <a:latin typeface="Lato"/>
                <a:ea typeface="Lato"/>
                <a:cs typeface="Lato"/>
                <a:sym typeface="Lato"/>
              </a:rPr>
              <a:t>facilitating a standardised approach to data quality, utility, and maturity labelling."</a:t>
            </a:r>
            <a:endParaRPr b="1" sz="1600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g2e6cba83574_0_33"/>
          <p:cNvSpPr txBox="1"/>
          <p:nvPr/>
        </p:nvSpPr>
        <p:spPr>
          <a:xfrm>
            <a:off x="3746875" y="5406275"/>
            <a:ext cx="786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Lato"/>
                <a:ea typeface="Lato"/>
                <a:cs typeface="Lato"/>
                <a:sym typeface="Lato"/>
              </a:rPr>
              <a:t>"Your health data can generate breakthroughs in research. QUANTUM's labelling informs you about </a:t>
            </a:r>
            <a:r>
              <a:rPr b="1" lang="en-GB" sz="1600">
                <a:latin typeface="Lato"/>
                <a:ea typeface="Lato"/>
                <a:cs typeface="Lato"/>
                <a:sym typeface="Lato"/>
              </a:rPr>
              <a:t>how your data contributes to meaningful advances in healthcare."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6cba83574_3_22"/>
          <p:cNvSpPr txBox="1"/>
          <p:nvPr>
            <p:ph idx="2" type="body"/>
          </p:nvPr>
        </p:nvSpPr>
        <p:spPr>
          <a:xfrm>
            <a:off x="2013750" y="4537011"/>
            <a:ext cx="2615400" cy="183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66CC"/>
                </a:solidFill>
              </a:rPr>
              <a:t>Visit our website</a:t>
            </a:r>
            <a:endParaRPr sz="1700">
              <a:solidFill>
                <a:srgbClr val="0066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www.quantumproject.eu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34" name="Google Shape;234;g2e6cba83574_3_22"/>
          <p:cNvSpPr txBox="1"/>
          <p:nvPr>
            <p:ph idx="3" type="body"/>
          </p:nvPr>
        </p:nvSpPr>
        <p:spPr>
          <a:xfrm>
            <a:off x="4945879" y="4537011"/>
            <a:ext cx="2615400" cy="183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66CC"/>
                </a:solidFill>
              </a:rPr>
              <a:t>Subscribe to our Newsletter</a:t>
            </a:r>
            <a:endParaRPr sz="1700">
              <a:solidFill>
                <a:srgbClr val="0066CC"/>
              </a:solidFill>
            </a:endParaRPr>
          </a:p>
        </p:txBody>
      </p:sp>
      <p:sp>
        <p:nvSpPr>
          <p:cNvPr id="235" name="Google Shape;235;g2e6cba83574_3_22"/>
          <p:cNvSpPr txBox="1"/>
          <p:nvPr>
            <p:ph idx="4" type="body"/>
          </p:nvPr>
        </p:nvSpPr>
        <p:spPr>
          <a:xfrm>
            <a:off x="7877518" y="4537011"/>
            <a:ext cx="2615400" cy="183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66CC"/>
                </a:solidFill>
              </a:rPr>
              <a:t>Join our Network</a:t>
            </a:r>
            <a:endParaRPr sz="1700">
              <a:solidFill>
                <a:srgbClr val="0066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@quantumproject</a:t>
            </a:r>
            <a:endParaRPr sz="1400"/>
          </a:p>
        </p:txBody>
      </p:sp>
      <p:pic>
        <p:nvPicPr>
          <p:cNvPr id="236" name="Google Shape;236;g2e6cba83574_3_22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22494" r="22494" t="0"/>
          <a:stretch/>
        </p:blipFill>
        <p:spPr>
          <a:xfrm>
            <a:off x="2013750" y="1615801"/>
            <a:ext cx="2485632" cy="2541580"/>
          </a:xfrm>
          <a:prstGeom prst="rect">
            <a:avLst/>
          </a:prstGeom>
        </p:spPr>
      </p:pic>
      <p:pic>
        <p:nvPicPr>
          <p:cNvPr id="237" name="Google Shape;237;g2e6cba83574_3_22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0" l="22494" r="22494" t="0"/>
          <a:stretch/>
        </p:blipFill>
        <p:spPr>
          <a:xfrm>
            <a:off x="4961386" y="1615800"/>
            <a:ext cx="2485632" cy="2541580"/>
          </a:xfrm>
          <a:prstGeom prst="rect">
            <a:avLst/>
          </a:prstGeom>
        </p:spPr>
      </p:pic>
      <p:pic>
        <p:nvPicPr>
          <p:cNvPr id="238" name="Google Shape;238;g2e6cba83574_3_22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2494" r="22494" t="0"/>
          <a:stretch/>
        </p:blipFill>
        <p:spPr>
          <a:xfrm>
            <a:off x="7877518" y="1632339"/>
            <a:ext cx="2485632" cy="2541580"/>
          </a:xfrm>
          <a:prstGeom prst="rect">
            <a:avLst/>
          </a:prstGeom>
        </p:spPr>
      </p:pic>
      <p:sp>
        <p:nvSpPr>
          <p:cNvPr id="239" name="Google Shape;239;g2e6cba83574_3_2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g2e6cba83574_3_22"/>
          <p:cNvSpPr txBox="1"/>
          <p:nvPr>
            <p:ph type="title"/>
          </p:nvPr>
        </p:nvSpPr>
        <p:spPr>
          <a:xfrm>
            <a:off x="300237" y="517526"/>
            <a:ext cx="9144000" cy="60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Get involved!</a:t>
            </a:r>
            <a:endParaRPr/>
          </a:p>
        </p:txBody>
      </p:sp>
      <p:sp>
        <p:nvSpPr>
          <p:cNvPr id="241" name="Google Shape;241;g2e6cba83574_3_22"/>
          <p:cNvSpPr txBox="1"/>
          <p:nvPr/>
        </p:nvSpPr>
        <p:spPr>
          <a:xfrm>
            <a:off x="9693400" y="974725"/>
            <a:ext cx="309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latin typeface="Lato"/>
                <a:ea typeface="Lato"/>
                <a:cs typeface="Lato"/>
                <a:sym typeface="Lato"/>
              </a:rPr>
              <a:t>Scan me!</a:t>
            </a:r>
            <a:endParaRPr b="1" i="1"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2" name="Google Shape;242;g2e6cba83574_3_22"/>
          <p:cNvCxnSpPr>
            <a:endCxn id="241" idx="1"/>
          </p:cNvCxnSpPr>
          <p:nvPr/>
        </p:nvCxnSpPr>
        <p:spPr>
          <a:xfrm rot="-5400000">
            <a:off x="9088750" y="1203025"/>
            <a:ext cx="617400" cy="591900"/>
          </a:xfrm>
          <a:prstGeom prst="curvedConnector2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/>
          <p:nvPr>
            <p:ph type="title"/>
          </p:nvPr>
        </p:nvSpPr>
        <p:spPr>
          <a:xfrm>
            <a:off x="831850" y="1709739"/>
            <a:ext cx="10515600" cy="8945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248" name="Google Shape;248;p8"/>
          <p:cNvSpPr txBox="1"/>
          <p:nvPr>
            <p:ph idx="1" type="body"/>
          </p:nvPr>
        </p:nvSpPr>
        <p:spPr>
          <a:xfrm>
            <a:off x="831850" y="2893673"/>
            <a:ext cx="10515600" cy="3195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Contact us: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i="0" lang="en-GB" sz="1800" u="sng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info@quantumproject.eu</a:t>
            </a:r>
            <a:endParaRPr sz="18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4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https://www.quantumproject.eu/</a:t>
            </a:r>
            <a:endParaRPr sz="1800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@quantumproject</a:t>
            </a:r>
            <a:endParaRPr/>
          </a:p>
        </p:txBody>
      </p:sp>
      <p:sp>
        <p:nvSpPr>
          <p:cNvPr id="249" name="Google Shape;249;p8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50" name="Google Shape;250;p8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nvelope with solid fill" id="251" name="Google Shape;25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798" y="3372257"/>
            <a:ext cx="286027" cy="286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rsor with solid fill" id="252" name="Google Shape;25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798" y="3742823"/>
            <a:ext cx="286027" cy="28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3798" y="4113388"/>
            <a:ext cx="286027" cy="28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075" y="743750"/>
            <a:ext cx="9322324" cy="52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>
            <p:ph type="title"/>
          </p:nvPr>
        </p:nvSpPr>
        <p:spPr>
          <a:xfrm>
            <a:off x="376437" y="51752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consortium</a:t>
            </a:r>
            <a:endParaRPr sz="3200"/>
          </a:p>
        </p:txBody>
      </p:sp>
      <p:sp>
        <p:nvSpPr>
          <p:cNvPr id="116" name="Google Shape;116;p2"/>
          <p:cNvSpPr txBox="1"/>
          <p:nvPr/>
        </p:nvSpPr>
        <p:spPr>
          <a:xfrm>
            <a:off x="376425" y="1434675"/>
            <a:ext cx="36339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00" u="none" cap="none" strike="noStrike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35 partners from 15 countries</a:t>
            </a:r>
            <a:endParaRPr sz="1900">
              <a:solidFill>
                <a:srgbClr val="0066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Health Data Access Bodies (</a:t>
            </a: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HDABs)</a:t>
            </a:r>
            <a:endParaRPr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Data Holders (DHs)</a:t>
            </a:r>
            <a:endParaRPr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Data Users (DUs</a:t>
            </a: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Stakeholder community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HealthData@EU</a:t>
            </a: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forum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Projects forum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Patients/citizens forum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Advisory board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3"/>
          <p:cNvSpPr txBox="1"/>
          <p:nvPr>
            <p:ph type="title"/>
          </p:nvPr>
        </p:nvSpPr>
        <p:spPr>
          <a:xfrm>
            <a:off x="300236" y="365126"/>
            <a:ext cx="9876497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What’s the </a:t>
            </a:r>
            <a:r>
              <a:rPr lang="en-GB" sz="3200"/>
              <a:t>challenge</a:t>
            </a:r>
            <a:r>
              <a:rPr lang="en-GB" sz="3200"/>
              <a:t>?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406775" y="2228400"/>
            <a:ext cx="5028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Different countries and health data actors in the EU collect and store health data in different ways.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This makes it </a:t>
            </a:r>
            <a:r>
              <a:rPr b="1" lang="en-GB" sz="1800">
                <a:latin typeface="Lato"/>
                <a:ea typeface="Lato"/>
                <a:cs typeface="Lato"/>
                <a:sym typeface="Lato"/>
              </a:rPr>
              <a:t>hard to create a uniform system that ensures all data is of high quality and meets the standards</a:t>
            </a:r>
            <a:r>
              <a:rPr lang="en-GB" sz="1800">
                <a:latin typeface="Lato"/>
                <a:ea typeface="Lato"/>
                <a:cs typeface="Lato"/>
                <a:sym typeface="Lato"/>
              </a:rPr>
              <a:t> set by the European Health Data Space (EHDS) regulations</a:t>
            </a:r>
            <a:r>
              <a:rPr b="1" lang="en-GB" sz="1800">
                <a:latin typeface="Lato"/>
                <a:ea typeface="Lato"/>
                <a:cs typeface="Lato"/>
                <a:sym typeface="Lato"/>
              </a:rPr>
              <a:t>.</a:t>
            </a:r>
            <a:endParaRPr b="1" sz="1800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23465" r="23470" t="0"/>
          <a:stretch/>
        </p:blipFill>
        <p:spPr>
          <a:xfrm>
            <a:off x="6423675" y="365125"/>
            <a:ext cx="5144700" cy="54534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>
            <p:ph idx="1" type="subTitle"/>
          </p:nvPr>
        </p:nvSpPr>
        <p:spPr>
          <a:xfrm>
            <a:off x="300225" y="1040175"/>
            <a:ext cx="6072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14"/>
              <a:buNone/>
            </a:pPr>
            <a:r>
              <a:rPr b="1" lang="en-GB" sz="1780">
                <a:solidFill>
                  <a:schemeClr val="lt1"/>
                </a:solidFill>
                <a:highlight>
                  <a:srgbClr val="0066CC"/>
                </a:highlight>
              </a:rPr>
              <a:t>Differences in data quality, standards and interoperability</a:t>
            </a:r>
            <a:endParaRPr b="1" sz="1780">
              <a:solidFill>
                <a:schemeClr val="lt1"/>
              </a:solidFill>
              <a:highlight>
                <a:srgbClr val="0066CC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2e6cba83574_3_2"/>
          <p:cNvPicPr preferRelativeResize="0"/>
          <p:nvPr/>
        </p:nvPicPr>
        <p:blipFill rotWithShape="1">
          <a:blip r:embed="rId3">
            <a:alphaModFix/>
          </a:blip>
          <a:srcRect b="0" l="24292" r="22642" t="0"/>
          <a:stretch/>
        </p:blipFill>
        <p:spPr>
          <a:xfrm>
            <a:off x="6423675" y="365125"/>
            <a:ext cx="5144700" cy="54534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33" name="Google Shape;133;g2e6cba83574_3_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" name="Google Shape;134;g2e6cba83574_3_2"/>
          <p:cNvSpPr txBox="1"/>
          <p:nvPr>
            <p:ph type="title"/>
          </p:nvPr>
        </p:nvSpPr>
        <p:spPr>
          <a:xfrm>
            <a:off x="300236" y="365126"/>
            <a:ext cx="9876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QUANTUM’s mission is to:</a:t>
            </a:r>
            <a:endParaRPr/>
          </a:p>
        </p:txBody>
      </p:sp>
      <p:sp>
        <p:nvSpPr>
          <p:cNvPr id="135" name="Google Shape;135;g2e6cba83574_3_2"/>
          <p:cNvSpPr txBox="1"/>
          <p:nvPr/>
        </p:nvSpPr>
        <p:spPr>
          <a:xfrm>
            <a:off x="463275" y="2692150"/>
            <a:ext cx="580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Create a </a:t>
            </a:r>
            <a:r>
              <a:rPr b="1" lang="en-GB" sz="2500">
                <a:solidFill>
                  <a:schemeClr val="lt1"/>
                </a:solidFill>
                <a:highlight>
                  <a:srgbClr val="0066CC"/>
                </a:highlight>
                <a:latin typeface="Lato"/>
                <a:ea typeface="Lato"/>
                <a:cs typeface="Lato"/>
                <a:sym typeface="Lato"/>
              </a:rPr>
              <a:t>common label system</a:t>
            </a:r>
            <a:r>
              <a:rPr lang="en-GB" sz="25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 that guarantees the quality and utility of datasets for </a:t>
            </a:r>
            <a:r>
              <a:rPr b="1" lang="en-GB" sz="2500">
                <a:solidFill>
                  <a:schemeClr val="lt1"/>
                </a:solidFill>
                <a:highlight>
                  <a:srgbClr val="0066CC"/>
                </a:highlight>
                <a:latin typeface="Lato"/>
                <a:ea typeface="Lato"/>
                <a:cs typeface="Lato"/>
                <a:sym typeface="Lato"/>
              </a:rPr>
              <a:t>scientific and health innovation purposes</a:t>
            </a:r>
            <a:r>
              <a:rPr b="1" lang="en-GB" sz="1900">
                <a:solidFill>
                  <a:schemeClr val="lt1"/>
                </a:solidFill>
                <a:highlight>
                  <a:srgbClr val="0066CC"/>
                </a:highlight>
              </a:rPr>
              <a:t>. </a:t>
            </a:r>
            <a:endParaRPr b="1" sz="1900">
              <a:solidFill>
                <a:schemeClr val="lt1"/>
              </a:solidFill>
              <a:highlight>
                <a:srgbClr val="0066CC"/>
              </a:highlight>
            </a:endParaRPr>
          </a:p>
        </p:txBody>
      </p:sp>
      <p:sp>
        <p:nvSpPr>
          <p:cNvPr id="136" name="Google Shape;136;g2e6cba83574_3_2"/>
          <p:cNvSpPr txBox="1"/>
          <p:nvPr/>
        </p:nvSpPr>
        <p:spPr>
          <a:xfrm>
            <a:off x="463275" y="1570150"/>
            <a:ext cx="284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latin typeface="Lato"/>
                <a:ea typeface="Lato"/>
                <a:cs typeface="Lato"/>
                <a:sym typeface="Lato"/>
              </a:rPr>
              <a:t>To meet the standards set by the </a:t>
            </a:r>
            <a:r>
              <a:rPr b="1" i="1" lang="en-GB" sz="1600">
                <a:latin typeface="Lato"/>
                <a:ea typeface="Lato"/>
                <a:cs typeface="Lato"/>
                <a:sym typeface="Lato"/>
              </a:rPr>
              <a:t>European Health Data Space (EHDS) regulations</a:t>
            </a:r>
            <a:endParaRPr b="1" i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g2e6cba83574_3_2"/>
          <p:cNvSpPr txBox="1"/>
          <p:nvPr/>
        </p:nvSpPr>
        <p:spPr>
          <a:xfrm>
            <a:off x="2520000" y="4614550"/>
            <a:ext cx="309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latin typeface="Lato"/>
                <a:ea typeface="Lato"/>
                <a:cs typeface="Lato"/>
                <a:sym typeface="Lato"/>
              </a:rPr>
              <a:t>QUANTUM responds to the European Health Data Space for </a:t>
            </a:r>
            <a:r>
              <a:rPr b="1" i="1" lang="en-GB" sz="1600">
                <a:latin typeface="Lato"/>
                <a:ea typeface="Lato"/>
                <a:cs typeface="Lato"/>
                <a:sym typeface="Lato"/>
              </a:rPr>
              <a:t>secondary use = HealthData@EU</a:t>
            </a:r>
            <a:endParaRPr b="1" i="1"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8" name="Google Shape;138;g2e6cba83574_3_2"/>
          <p:cNvCxnSpPr/>
          <p:nvPr/>
        </p:nvCxnSpPr>
        <p:spPr>
          <a:xfrm rot="10800000">
            <a:off x="3307975" y="2278050"/>
            <a:ext cx="714600" cy="399900"/>
          </a:xfrm>
          <a:prstGeom prst="curvedConnector3">
            <a:avLst>
              <a:gd fmla="val 0" name="adj1"/>
            </a:avLst>
          </a:prstGeom>
          <a:noFill/>
          <a:ln cap="flat" cmpd="sng" w="9525">
            <a:solidFill>
              <a:srgbClr val="0066C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9" name="Google Shape;139;g2e6cba83574_3_2"/>
          <p:cNvCxnSpPr>
            <a:endCxn id="137" idx="1"/>
          </p:cNvCxnSpPr>
          <p:nvPr/>
        </p:nvCxnSpPr>
        <p:spPr>
          <a:xfrm flipH="1" rot="-5400000">
            <a:off x="1887450" y="4443700"/>
            <a:ext cx="660300" cy="604800"/>
          </a:xfrm>
          <a:prstGeom prst="curvedConnector2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6cba83574_0_1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g2e6cba83574_0_1"/>
          <p:cNvSpPr txBox="1"/>
          <p:nvPr>
            <p:ph type="title"/>
          </p:nvPr>
        </p:nvSpPr>
        <p:spPr>
          <a:xfrm>
            <a:off x="300236" y="365126"/>
            <a:ext cx="9876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 will address HealthData@EU article 56</a:t>
            </a:r>
            <a:endParaRPr/>
          </a:p>
        </p:txBody>
      </p:sp>
      <p:sp>
        <p:nvSpPr>
          <p:cNvPr id="147" name="Google Shape;147;g2e6cba83574_0_1"/>
          <p:cNvSpPr txBox="1"/>
          <p:nvPr>
            <p:ph idx="1" type="subTitle"/>
          </p:nvPr>
        </p:nvSpPr>
        <p:spPr>
          <a:xfrm>
            <a:off x="300237" y="1040179"/>
            <a:ext cx="9144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2"/>
              <a:buNone/>
            </a:pPr>
            <a:r>
              <a:rPr lang="en-GB" sz="2000"/>
              <a:t>European Health Data Space – Chapter IV</a:t>
            </a:r>
            <a:endParaRPr/>
          </a:p>
        </p:txBody>
      </p:sp>
      <p:pic>
        <p:nvPicPr>
          <p:cNvPr id="148" name="Google Shape;148;g2e6cba83574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208" y="1564777"/>
            <a:ext cx="4479195" cy="409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e6cba83574_0_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7689" r="0" t="0"/>
          <a:stretch/>
        </p:blipFill>
        <p:spPr>
          <a:xfrm>
            <a:off x="5497900" y="2255300"/>
            <a:ext cx="6375300" cy="23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e6cba83574_0_1"/>
          <p:cNvSpPr txBox="1"/>
          <p:nvPr/>
        </p:nvSpPr>
        <p:spPr>
          <a:xfrm>
            <a:off x="5497900" y="4602700"/>
            <a:ext cx="63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https://eur-lex.europa.eu/legal-content/EN/TXT/?uri=celex%3A52022PC0197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4"/>
          <p:cNvSpPr txBox="1"/>
          <p:nvPr>
            <p:ph type="title"/>
          </p:nvPr>
        </p:nvSpPr>
        <p:spPr>
          <a:xfrm>
            <a:off x="354568" y="368297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Article 56. Elements in the label</a:t>
            </a:r>
            <a:endParaRPr sz="3200"/>
          </a:p>
        </p:txBody>
      </p:sp>
      <p:sp>
        <p:nvSpPr>
          <p:cNvPr id="158" name="Google Shape;158;p4"/>
          <p:cNvSpPr txBox="1"/>
          <p:nvPr>
            <p:ph idx="1" type="subTitle"/>
          </p:nvPr>
        </p:nvSpPr>
        <p:spPr>
          <a:xfrm>
            <a:off x="300237" y="1287606"/>
            <a:ext cx="9144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quality and utility label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shall cover 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following elements, where applicable: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 txBox="1"/>
          <p:nvPr>
            <p:ph idx="2" type="body"/>
          </p:nvPr>
        </p:nvSpPr>
        <p:spPr>
          <a:xfrm>
            <a:off x="300236" y="1898266"/>
            <a:ext cx="11556900" cy="4050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(a) for </a:t>
            </a:r>
            <a:r>
              <a:rPr b="1" lang="en-GB" sz="1400">
                <a:solidFill>
                  <a:srgbClr val="0066CC"/>
                </a:solidFill>
              </a:rPr>
              <a:t>data documentation</a:t>
            </a:r>
            <a:r>
              <a:rPr lang="en-GB" sz="1400">
                <a:solidFill>
                  <a:srgbClr val="0066CC"/>
                </a:solidFill>
              </a:rPr>
              <a:t>: </a:t>
            </a:r>
            <a:r>
              <a:rPr lang="en-GB" sz="1400">
                <a:solidFill>
                  <a:srgbClr val="000000"/>
                </a:solidFill>
              </a:rPr>
              <a:t>meta-data, support documentation, data dictionary, format and standards used, provenance, and when applicable, data model;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(b) for </a:t>
            </a:r>
            <a:r>
              <a:rPr b="1" lang="en-GB" sz="1400">
                <a:solidFill>
                  <a:srgbClr val="0066CC"/>
                </a:solidFill>
              </a:rPr>
              <a:t>assessment of technical quality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completeness, uniqueness, accuracy, validity, timeliness and consistency of the data;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(c) for </a:t>
            </a:r>
            <a:r>
              <a:rPr b="1" lang="en-GB" sz="1400">
                <a:solidFill>
                  <a:srgbClr val="0066CC"/>
                </a:solidFill>
              </a:rPr>
              <a:t>data quality management processes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level of maturity of the data quality management processes, including review and audit processes, biases examination;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(d) for </a:t>
            </a:r>
            <a:r>
              <a:rPr b="1" lang="en-GB" sz="1400">
                <a:solidFill>
                  <a:srgbClr val="0066CC"/>
                </a:solidFill>
              </a:rPr>
              <a:t>assessment of coverage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time period, population coverage and, when applicable, representativity of population sampled, and average timeframe in which a natural person appears in a dataset;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(e) for </a:t>
            </a:r>
            <a:r>
              <a:rPr b="1" lang="en-GB" sz="1400">
                <a:solidFill>
                  <a:srgbClr val="0066CC"/>
                </a:solidFill>
              </a:rPr>
              <a:t>information on access and provision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time between the collection of the electronic health data and their addition to the dataset, time to provide electronic health data following an electronic health data access application approval;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(f) for </a:t>
            </a:r>
            <a:r>
              <a:rPr b="1" lang="en-GB" sz="1400">
                <a:solidFill>
                  <a:srgbClr val="0066CC"/>
                </a:solidFill>
              </a:rPr>
              <a:t>information on data modifications</a:t>
            </a:r>
            <a:r>
              <a:rPr lang="en-GB" sz="1400">
                <a:solidFill>
                  <a:srgbClr val="000000"/>
                </a:solidFill>
              </a:rPr>
              <a:t>: merging and adding data to an existing dataset, including links with other datasets;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(fa) where a data quality and utility label accompanies the dataset pursuant to Article 56, the health data holder shall provide</a:t>
            </a:r>
            <a:r>
              <a:rPr b="1" lang="en-GB" sz="1400">
                <a:solidFill>
                  <a:srgbClr val="000000"/>
                </a:solidFill>
              </a:rPr>
              <a:t> </a:t>
            </a:r>
            <a:r>
              <a:rPr b="1" lang="en-GB" sz="1400">
                <a:solidFill>
                  <a:srgbClr val="0066CC"/>
                </a:solidFill>
              </a:rPr>
              <a:t>sufficient documentation to the health data access body for that body to confirm the accuracy of the label</a:t>
            </a:r>
            <a:endParaRPr sz="140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/>
          <p:nvPr>
            <p:ph type="title"/>
          </p:nvPr>
        </p:nvSpPr>
        <p:spPr>
          <a:xfrm>
            <a:off x="300237" y="429673"/>
            <a:ext cx="9144000" cy="97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builds on </a:t>
            </a:r>
            <a:br>
              <a:rPr lang="en-GB"/>
            </a:br>
            <a:r>
              <a:rPr lang="en-GB" sz="2400">
                <a:solidFill>
                  <a:srgbClr val="0066CC"/>
                </a:solidFill>
              </a:rPr>
              <a:t>TEHDAS and the EHDS2 pilot</a:t>
            </a:r>
            <a:endParaRPr>
              <a:solidFill>
                <a:srgbClr val="0066CC"/>
              </a:solidFill>
            </a:endParaRPr>
          </a:p>
        </p:txBody>
      </p:sp>
      <p:sp>
        <p:nvSpPr>
          <p:cNvPr id="166" name="Google Shape;166;p5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 b="54925" l="0" r="58757" t="7184"/>
          <a:stretch/>
        </p:blipFill>
        <p:spPr>
          <a:xfrm>
            <a:off x="5338776" y="4200544"/>
            <a:ext cx="3319463" cy="146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2127" y="4737832"/>
            <a:ext cx="1240925" cy="9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b="0" l="46272" r="0" t="18637"/>
          <a:stretch/>
        </p:blipFill>
        <p:spPr>
          <a:xfrm>
            <a:off x="4086228" y="1485910"/>
            <a:ext cx="4324350" cy="3146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5"/>
          <p:cNvCxnSpPr/>
          <p:nvPr/>
        </p:nvCxnSpPr>
        <p:spPr>
          <a:xfrm>
            <a:off x="4012127" y="4680680"/>
            <a:ext cx="4454100" cy="0"/>
          </a:xfrm>
          <a:prstGeom prst="straightConnector1">
            <a:avLst/>
          </a:prstGeom>
          <a:noFill/>
          <a:ln cap="flat" cmpd="sng" w="53975">
            <a:solidFill>
              <a:srgbClr val="4B008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5"/>
          <p:cNvSpPr txBox="1"/>
          <p:nvPr/>
        </p:nvSpPr>
        <p:spPr>
          <a:xfrm>
            <a:off x="253800" y="4813950"/>
            <a:ext cx="36726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Conceptual building blocks towards the </a:t>
            </a: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HealthData@EU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8658250" y="4813950"/>
            <a:ext cx="31590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TEHDAS’ concepts</a:t>
            </a:r>
            <a:r>
              <a:rPr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real contexts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/>
          <p:nvPr>
            <p:ph idx="2" type="body"/>
          </p:nvPr>
        </p:nvSpPr>
        <p:spPr>
          <a:xfrm>
            <a:off x="304848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common concept of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level of Data holders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maturity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6"/>
          <p:cNvSpPr txBox="1"/>
          <p:nvPr>
            <p:ph idx="3" type="body"/>
          </p:nvPr>
        </p:nvSpPr>
        <p:spPr>
          <a:xfrm>
            <a:off x="519660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Piloting  and implementation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of the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label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QUANTUM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holders</a:t>
            </a:r>
            <a:endParaRPr sz="1400"/>
          </a:p>
          <a:p>
            <a:pPr indent="-2286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sp>
        <p:nvSpPr>
          <p:cNvPr id="179" name="Google Shape;179;p6"/>
          <p:cNvSpPr txBox="1"/>
          <p:nvPr>
            <p:ph idx="5" type="body"/>
          </p:nvPr>
        </p:nvSpPr>
        <p:spPr>
          <a:xfrm>
            <a:off x="94921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Setting-up 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long-lasting data quality community of practice</a:t>
            </a:r>
            <a:endParaRPr sz="14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pic>
        <p:nvPicPr>
          <p:cNvPr id="180" name="Google Shape;180;p6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14449" r="14449" t="0"/>
          <a:stretch/>
        </p:blipFill>
        <p:spPr>
          <a:xfrm>
            <a:off x="889000" y="1953568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6"/>
          <p:cNvPicPr preferRelativeResize="0"/>
          <p:nvPr>
            <p:ph idx="7" type="pic"/>
          </p:nvPr>
        </p:nvPicPr>
        <p:blipFill rotWithShape="1">
          <a:blip r:embed="rId4">
            <a:alphaModFix/>
          </a:blip>
          <a:srcRect b="0" l="17406" r="17405" t="0"/>
          <a:stretch/>
        </p:blipFill>
        <p:spPr>
          <a:xfrm>
            <a:off x="7361535" y="1952096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6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5701" r="25700" t="0"/>
          <a:stretch/>
        </p:blipFill>
        <p:spPr>
          <a:xfrm>
            <a:off x="3055582" y="1948028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3" name="Google Shape;183;p6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" name="Google Shape;184;p6"/>
          <p:cNvSpPr txBox="1"/>
          <p:nvPr>
            <p:ph type="title"/>
          </p:nvPr>
        </p:nvSpPr>
        <p:spPr>
          <a:xfrm>
            <a:off x="300237" y="55086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 backbone</a:t>
            </a:r>
            <a:endParaRPr sz="3200"/>
          </a:p>
        </p:txBody>
      </p:sp>
      <p:sp>
        <p:nvSpPr>
          <p:cNvPr id="185" name="Google Shape;185;p6"/>
          <p:cNvSpPr txBox="1"/>
          <p:nvPr>
            <p:ph idx="14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86" name="Google Shape;186;p6"/>
          <p:cNvSpPr txBox="1"/>
          <p:nvPr>
            <p:ph idx="1" type="body"/>
          </p:nvPr>
        </p:nvSpPr>
        <p:spPr>
          <a:xfrm>
            <a:off x="9007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common concept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the datasets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quality and utility</a:t>
            </a:r>
            <a:endParaRPr sz="1400"/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pic>
        <p:nvPicPr>
          <p:cNvPr id="187" name="Google Shape;187;p6"/>
          <p:cNvPicPr preferRelativeResize="0"/>
          <p:nvPr>
            <p:ph idx="13" type="pic"/>
          </p:nvPr>
        </p:nvPicPr>
        <p:blipFill rotWithShape="1">
          <a:blip r:embed="rId6">
            <a:alphaModFix/>
          </a:blip>
          <a:srcRect b="0" l="17370" r="17369" t="0"/>
          <a:stretch/>
        </p:blipFill>
        <p:spPr>
          <a:xfrm>
            <a:off x="9503840" y="1952094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6"/>
          <p:cNvPicPr preferRelativeResize="0"/>
          <p:nvPr>
            <p:ph idx="8" type="pic"/>
          </p:nvPr>
        </p:nvPicPr>
        <p:blipFill rotWithShape="1">
          <a:blip r:embed="rId7">
            <a:alphaModFix/>
          </a:blip>
          <a:srcRect b="0" l="24328" r="24327" t="0"/>
          <a:stretch/>
        </p:blipFill>
        <p:spPr>
          <a:xfrm>
            <a:off x="5207960" y="1952095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9" name="Google Shape;189;p6"/>
          <p:cNvSpPr/>
          <p:nvPr/>
        </p:nvSpPr>
        <p:spPr>
          <a:xfrm>
            <a:off x="857757" y="4070085"/>
            <a:ext cx="1908000" cy="252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3016982" y="4070085"/>
            <a:ext cx="1908000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5161372" y="4062931"/>
            <a:ext cx="1908000" cy="252000"/>
          </a:xfrm>
          <a:prstGeom prst="rect">
            <a:avLst/>
          </a:prstGeom>
          <a:solidFill>
            <a:srgbClr val="03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330036" y="4063869"/>
            <a:ext cx="1908000" cy="252000"/>
          </a:xfrm>
          <a:prstGeom prst="rect">
            <a:avLst/>
          </a:prstGeom>
          <a:solidFill>
            <a:srgbClr val="00C38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9458242" y="4063869"/>
            <a:ext cx="1908000" cy="252000"/>
          </a:xfrm>
          <a:prstGeom prst="rect">
            <a:avLst/>
          </a:prstGeom>
          <a:solidFill>
            <a:srgbClr val="FFC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>
            <p:ph idx="4" type="body"/>
          </p:nvPr>
        </p:nvSpPr>
        <p:spPr>
          <a:xfrm>
            <a:off x="734436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Translat</a:t>
            </a:r>
            <a:r>
              <a:rPr b="1" lang="en-GB" sz="1400">
                <a:solidFill>
                  <a:srgbClr val="000000"/>
                </a:solidFill>
              </a:rPr>
              <a:t>ing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QUANTUM label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into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recommendations for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HealthData@EU</a:t>
            </a:r>
            <a:endParaRPr sz="140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00" name="Google Shape;200;p7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 b="5997" l="0" r="0" t="0"/>
          <a:stretch/>
        </p:blipFill>
        <p:spPr>
          <a:xfrm>
            <a:off x="844925" y="1198575"/>
            <a:ext cx="10302049" cy="484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>
            <p:ph type="title"/>
          </p:nvPr>
        </p:nvSpPr>
        <p:spPr>
          <a:xfrm>
            <a:off x="300237" y="588968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pathway towards the HealthData@EU</a:t>
            </a:r>
            <a:endParaRPr sz="3200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DS4 Skills">
      <a:dk1>
        <a:srgbClr val="303F49"/>
      </a:dk1>
      <a:lt1>
        <a:srgbClr val="FFFFFF"/>
      </a:lt1>
      <a:dk2>
        <a:srgbClr val="606161"/>
      </a:dk2>
      <a:lt2>
        <a:srgbClr val="E5E1E6"/>
      </a:lt2>
      <a:accent1>
        <a:srgbClr val="4D008C"/>
      </a:accent1>
      <a:accent2>
        <a:srgbClr val="00CE7C"/>
      </a:accent2>
      <a:accent3>
        <a:srgbClr val="F4B223"/>
      </a:accent3>
      <a:accent4>
        <a:srgbClr val="00A9E0"/>
      </a:accent4>
      <a:accent5>
        <a:srgbClr val="7E57C5"/>
      </a:accent5>
      <a:accent6>
        <a:srgbClr val="241A46"/>
      </a:accent6>
      <a:hlink>
        <a:srgbClr val="00A9E0"/>
      </a:hlink>
      <a:folHlink>
        <a:srgbClr val="004D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MSERAL-WS</dc:creator>
</cp:coreProperties>
</file>