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6858000" cx="12192000"/>
  <p:notesSz cx="6858000" cy="9144000"/>
  <p:embeddedFontLst>
    <p:embeddedFont>
      <p:font typeface="Lato"/>
      <p:regular r:id="rId18"/>
      <p:bold r:id="rId19"/>
      <p:italic r:id="rId20"/>
      <p:boldItalic r:id="rId21"/>
    </p:embeddedFont>
    <p:embeddedFont>
      <p:font typeface="Lato Black"/>
      <p:bold r:id="rId22"/>
      <p:boldItalic r:id="rId23"/>
    </p:embeddedFont>
    <p:embeddedFont>
      <p:font typeface="Work Sans"/>
      <p:regular r:id="rId24"/>
      <p:bold r:id="rId25"/>
      <p:italic r:id="rId26"/>
      <p:boldItalic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r:id="rId28" roundtripDataSignature="AMtx7mgM9GibAb0u2DNkZlzhOWdHtJ8ED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Lato-italic.fntdata"/><Relationship Id="rId22" Type="http://schemas.openxmlformats.org/officeDocument/2006/relationships/font" Target="fonts/LatoBlack-bold.fntdata"/><Relationship Id="rId21" Type="http://schemas.openxmlformats.org/officeDocument/2006/relationships/font" Target="fonts/Lato-boldItalic.fntdata"/><Relationship Id="rId24" Type="http://schemas.openxmlformats.org/officeDocument/2006/relationships/font" Target="fonts/WorkSans-regular.fntdata"/><Relationship Id="rId23" Type="http://schemas.openxmlformats.org/officeDocument/2006/relationships/font" Target="fonts/LatoBlack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WorkSans-italic.fntdata"/><Relationship Id="rId25" Type="http://schemas.openxmlformats.org/officeDocument/2006/relationships/font" Target="fonts/WorkSans-bold.fntdata"/><Relationship Id="rId28" Type="http://customschemas.google.com/relationships/presentationmetadata" Target="metadata"/><Relationship Id="rId27" Type="http://schemas.openxmlformats.org/officeDocument/2006/relationships/font" Target="fonts/WorkSans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font" Target="fonts/Lato-bold.fntdata"/><Relationship Id="rId18" Type="http://schemas.openxmlformats.org/officeDocument/2006/relationships/font" Target="fonts/Lato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:notes"/>
          <p:cNvSpPr txBox="1"/>
          <p:nvPr>
            <p:ph idx="1" type="body"/>
          </p:nvPr>
        </p:nvSpPr>
        <p:spPr>
          <a:xfrm>
            <a:off x="691886" y="4053606"/>
            <a:ext cx="5535000" cy="3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1" name="Google Shape;101;p1:notes"/>
          <p:cNvSpPr/>
          <p:nvPr>
            <p:ph idx="2" type="sldImg"/>
          </p:nvPr>
        </p:nvSpPr>
        <p:spPr>
          <a:xfrm>
            <a:off x="931863" y="1052513"/>
            <a:ext cx="5054600" cy="28432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e6cba83574_0_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5" name="Google Shape;205;g2e6cba83574_0_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2e6cba83574_3_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0" name="Google Shape;230;g2e6cba83574_3_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1" name="Google Shape;231;g2e6cba83574_3_2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5" name="Google Shape;245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:notes"/>
          <p:cNvSpPr/>
          <p:nvPr>
            <p:ph idx="2" type="sldImg"/>
          </p:nvPr>
        </p:nvSpPr>
        <p:spPr>
          <a:xfrm>
            <a:off x="931863" y="1052513"/>
            <a:ext cx="5054600" cy="28432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0" name="Google Shape;110;p2:notes"/>
          <p:cNvSpPr txBox="1"/>
          <p:nvPr>
            <p:ph idx="1" type="body"/>
          </p:nvPr>
        </p:nvSpPr>
        <p:spPr>
          <a:xfrm>
            <a:off x="691886" y="4053606"/>
            <a:ext cx="5535000" cy="3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1" name="Google Shape;111;p2:notes"/>
          <p:cNvSpPr txBox="1"/>
          <p:nvPr>
            <p:ph idx="12" type="sldNum"/>
          </p:nvPr>
        </p:nvSpPr>
        <p:spPr>
          <a:xfrm>
            <a:off x="3919086" y="8000462"/>
            <a:ext cx="2998200" cy="422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9" name="Google Shape;119;p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0" name="Google Shape;120;p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e6cba83574_3_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9" name="Google Shape;129;g2e6cba83574_3_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0" name="Google Shape;130;g2e6cba83574_3_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e6cba83574_0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2" name="Google Shape;142;g2e6cba83574_0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3" name="Google Shape;143;g2e6cba83574_0_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3" name="Google Shape;153;p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4" name="Google Shape;154;p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2" name="Google Shape;162;p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3" name="Google Shape;163;p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5" name="Google Shape;175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7" name="Google Shape;197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8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8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0"/>
          <p:cNvSpPr txBox="1"/>
          <p:nvPr>
            <p:ph type="ctrTitle"/>
          </p:nvPr>
        </p:nvSpPr>
        <p:spPr>
          <a:xfrm>
            <a:off x="838200" y="2746360"/>
            <a:ext cx="7315200" cy="136527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266"/>
              </a:buClr>
              <a:buSzPts val="4000"/>
              <a:buFont typeface="Lato"/>
              <a:buNone/>
              <a:defRPr b="1" sz="4000">
                <a:solidFill>
                  <a:srgbClr val="00326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0"/>
          <p:cNvSpPr txBox="1"/>
          <p:nvPr>
            <p:ph idx="1" type="subTitle"/>
          </p:nvPr>
        </p:nvSpPr>
        <p:spPr>
          <a:xfrm>
            <a:off x="838200" y="4938615"/>
            <a:ext cx="7315200" cy="450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8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id="18" name="Google Shape;18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648054" y="858382"/>
            <a:ext cx="2536517" cy="532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10"/>
          <p:cNvPicPr preferRelativeResize="0"/>
          <p:nvPr/>
        </p:nvPicPr>
        <p:blipFill rotWithShape="1">
          <a:blip r:embed="rId3">
            <a:alphaModFix amt="30000"/>
          </a:blip>
          <a:srcRect b="0" l="19064" r="19061" t="0"/>
          <a:stretch/>
        </p:blipFill>
        <p:spPr>
          <a:xfrm>
            <a:off x="8012075" y="2252"/>
            <a:ext cx="4241801" cy="6855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0018" y="319520"/>
            <a:ext cx="3573853" cy="132365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10"/>
          <p:cNvSpPr txBox="1"/>
          <p:nvPr>
            <p:ph idx="12" type="sldNum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C9093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C9093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C9093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C9093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C9093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C9093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C9093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C9093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C9093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Only">
  <p:cSld name="2_Title Onl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00237" y="6331929"/>
            <a:ext cx="1450977" cy="537399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11"/>
          <p:cNvSpPr txBox="1"/>
          <p:nvPr>
            <p:ph idx="11" type="ftr"/>
          </p:nvPr>
        </p:nvSpPr>
        <p:spPr>
          <a:xfrm>
            <a:off x="4038600" y="642580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326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1"/>
          <p:cNvSpPr txBox="1"/>
          <p:nvPr>
            <p:ph idx="12" type="sldNum"/>
          </p:nvPr>
        </p:nvSpPr>
        <p:spPr>
          <a:xfrm>
            <a:off x="9113838" y="64258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3266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3266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3266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3266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3266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3266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3266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3266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326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27" name="Google Shape;27;p11"/>
          <p:cNvCxnSpPr/>
          <p:nvPr/>
        </p:nvCxnSpPr>
        <p:spPr>
          <a:xfrm>
            <a:off x="0" y="6337763"/>
            <a:ext cx="12192000" cy="0"/>
          </a:xfrm>
          <a:prstGeom prst="straightConnector1">
            <a:avLst/>
          </a:prstGeom>
          <a:noFill/>
          <a:ln cap="flat" cmpd="sng" w="28575">
            <a:solidFill>
              <a:srgbClr val="00326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8" name="Google Shape;28;p11"/>
          <p:cNvSpPr txBox="1"/>
          <p:nvPr>
            <p:ph type="title"/>
          </p:nvPr>
        </p:nvSpPr>
        <p:spPr>
          <a:xfrm>
            <a:off x="300237" y="365126"/>
            <a:ext cx="9144000" cy="6096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266"/>
              </a:buClr>
              <a:buSzPts val="4000"/>
              <a:buFont typeface="Lato"/>
              <a:buNone/>
              <a:defRPr sz="4000">
                <a:solidFill>
                  <a:srgbClr val="003266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1"/>
          <p:cNvSpPr txBox="1"/>
          <p:nvPr>
            <p:ph idx="1" type="subTitle"/>
          </p:nvPr>
        </p:nvSpPr>
        <p:spPr>
          <a:xfrm>
            <a:off x="300237" y="1040179"/>
            <a:ext cx="9144000" cy="4365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0066CC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8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30" name="Google Shape;30;p11"/>
          <p:cNvSpPr txBox="1"/>
          <p:nvPr>
            <p:ph idx="2" type="body"/>
          </p:nvPr>
        </p:nvSpPr>
        <p:spPr>
          <a:xfrm>
            <a:off x="300236" y="1564777"/>
            <a:ext cx="11556801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57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CC"/>
              </a:buClr>
              <a:buSzPts val="3600"/>
              <a:buFont typeface="Lato"/>
              <a:buChar char="•"/>
              <a:defRPr sz="2400"/>
            </a:lvl1pPr>
            <a:lvl2pPr indent="-34036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6CC"/>
              </a:buClr>
              <a:buSzPts val="1760"/>
              <a:buFont typeface="Noto Sans Symbols"/>
              <a:buChar char="▪"/>
              <a:defRPr sz="2200"/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9E0"/>
              </a:buClr>
              <a:buSzPts val="2000"/>
              <a:buFont typeface="Noto Sans Symbols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CCCC"/>
              </a:buClr>
              <a:buSzPts val="1800"/>
              <a:buFont typeface="Noto Sans Symbols"/>
              <a:buChar char="▪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C382"/>
              </a:buClr>
              <a:buSzPts val="1800"/>
              <a:buFont typeface="Noto Sans Symbols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31" name="Google Shape;31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74935" y="6443472"/>
            <a:ext cx="1673434" cy="3510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with 5 images square">
  <p:cSld name="Title and Content with 5 images square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2"/>
          <p:cNvSpPr txBox="1"/>
          <p:nvPr>
            <p:ph idx="1" type="body"/>
          </p:nvPr>
        </p:nvSpPr>
        <p:spPr>
          <a:xfrm>
            <a:off x="900720" y="4375440"/>
            <a:ext cx="1916018" cy="13448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800"/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04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" name="Google Shape;34;p12"/>
          <p:cNvSpPr txBox="1"/>
          <p:nvPr>
            <p:ph idx="2" type="body"/>
          </p:nvPr>
        </p:nvSpPr>
        <p:spPr>
          <a:xfrm>
            <a:off x="3048480" y="4375440"/>
            <a:ext cx="1916018" cy="13448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800"/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04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" name="Google Shape;35;p12"/>
          <p:cNvSpPr txBox="1"/>
          <p:nvPr>
            <p:ph idx="3" type="body"/>
          </p:nvPr>
        </p:nvSpPr>
        <p:spPr>
          <a:xfrm>
            <a:off x="5196600" y="4375440"/>
            <a:ext cx="1916018" cy="13448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800"/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04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12"/>
          <p:cNvSpPr txBox="1"/>
          <p:nvPr>
            <p:ph idx="4" type="body"/>
          </p:nvPr>
        </p:nvSpPr>
        <p:spPr>
          <a:xfrm>
            <a:off x="7344360" y="4375440"/>
            <a:ext cx="1916018" cy="13448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800"/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04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12"/>
          <p:cNvSpPr txBox="1"/>
          <p:nvPr>
            <p:ph idx="5" type="body"/>
          </p:nvPr>
        </p:nvSpPr>
        <p:spPr>
          <a:xfrm>
            <a:off x="9492120" y="4375440"/>
            <a:ext cx="1916018" cy="13448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800"/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04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" name="Google Shape;38;p12"/>
          <p:cNvSpPr/>
          <p:nvPr>
            <p:ph idx="6" type="pic"/>
          </p:nvPr>
        </p:nvSpPr>
        <p:spPr>
          <a:xfrm>
            <a:off x="889000" y="2236788"/>
            <a:ext cx="1820863" cy="1862137"/>
          </a:xfrm>
          <a:prstGeom prst="rect">
            <a:avLst/>
          </a:prstGeom>
          <a:noFill/>
          <a:ln>
            <a:noFill/>
          </a:ln>
        </p:spPr>
      </p:sp>
      <p:sp>
        <p:nvSpPr>
          <p:cNvPr id="39" name="Google Shape;39;p12"/>
          <p:cNvSpPr/>
          <p:nvPr>
            <p:ph idx="7" type="pic"/>
          </p:nvPr>
        </p:nvSpPr>
        <p:spPr>
          <a:xfrm>
            <a:off x="3048480" y="2235316"/>
            <a:ext cx="1820863" cy="1862137"/>
          </a:xfrm>
          <a:prstGeom prst="rect">
            <a:avLst/>
          </a:prstGeom>
          <a:noFill/>
          <a:ln>
            <a:noFill/>
          </a:ln>
        </p:spPr>
      </p:sp>
      <p:sp>
        <p:nvSpPr>
          <p:cNvPr id="40" name="Google Shape;40;p12"/>
          <p:cNvSpPr/>
          <p:nvPr>
            <p:ph idx="8" type="pic"/>
          </p:nvPr>
        </p:nvSpPr>
        <p:spPr>
          <a:xfrm>
            <a:off x="5207960" y="2235315"/>
            <a:ext cx="1820863" cy="1862137"/>
          </a:xfrm>
          <a:prstGeom prst="rect">
            <a:avLst/>
          </a:prstGeom>
          <a:noFill/>
          <a:ln>
            <a:noFill/>
          </a:ln>
        </p:spPr>
      </p:sp>
      <p:sp>
        <p:nvSpPr>
          <p:cNvPr id="41" name="Google Shape;41;p12"/>
          <p:cNvSpPr/>
          <p:nvPr>
            <p:ph idx="9" type="pic"/>
          </p:nvPr>
        </p:nvSpPr>
        <p:spPr>
          <a:xfrm>
            <a:off x="7344360" y="2247432"/>
            <a:ext cx="1820863" cy="1862137"/>
          </a:xfrm>
          <a:prstGeom prst="rect">
            <a:avLst/>
          </a:prstGeom>
          <a:noFill/>
          <a:ln>
            <a:noFill/>
          </a:ln>
        </p:spPr>
      </p:sp>
      <p:sp>
        <p:nvSpPr>
          <p:cNvPr id="42" name="Google Shape;42;p12"/>
          <p:cNvSpPr/>
          <p:nvPr>
            <p:ph idx="13" type="pic"/>
          </p:nvPr>
        </p:nvSpPr>
        <p:spPr>
          <a:xfrm>
            <a:off x="9503840" y="2235314"/>
            <a:ext cx="1820863" cy="1862137"/>
          </a:xfrm>
          <a:prstGeom prst="rect">
            <a:avLst/>
          </a:prstGeom>
          <a:noFill/>
          <a:ln>
            <a:noFill/>
          </a:ln>
        </p:spPr>
      </p:sp>
      <p:pic>
        <p:nvPicPr>
          <p:cNvPr id="43" name="Google Shape;43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00237" y="6331929"/>
            <a:ext cx="1450977" cy="537399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12"/>
          <p:cNvSpPr txBox="1"/>
          <p:nvPr>
            <p:ph idx="11" type="ftr"/>
          </p:nvPr>
        </p:nvSpPr>
        <p:spPr>
          <a:xfrm>
            <a:off x="4038600" y="642580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326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12"/>
          <p:cNvSpPr txBox="1"/>
          <p:nvPr>
            <p:ph idx="12" type="sldNum"/>
          </p:nvPr>
        </p:nvSpPr>
        <p:spPr>
          <a:xfrm>
            <a:off x="9113838" y="64258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3266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3266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3266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3266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3266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3266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3266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3266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326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46" name="Google Shape;46;p12"/>
          <p:cNvCxnSpPr/>
          <p:nvPr/>
        </p:nvCxnSpPr>
        <p:spPr>
          <a:xfrm>
            <a:off x="0" y="6337763"/>
            <a:ext cx="12192000" cy="0"/>
          </a:xfrm>
          <a:prstGeom prst="straightConnector1">
            <a:avLst/>
          </a:prstGeom>
          <a:noFill/>
          <a:ln cap="flat" cmpd="sng" w="28575">
            <a:solidFill>
              <a:srgbClr val="00326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7" name="Google Shape;47;p12"/>
          <p:cNvSpPr txBox="1"/>
          <p:nvPr>
            <p:ph type="title"/>
          </p:nvPr>
        </p:nvSpPr>
        <p:spPr>
          <a:xfrm>
            <a:off x="300237" y="365126"/>
            <a:ext cx="9144000" cy="6096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266"/>
              </a:buClr>
              <a:buSzPts val="4000"/>
              <a:buFont typeface="Lato"/>
              <a:buNone/>
              <a:defRPr sz="4000">
                <a:solidFill>
                  <a:srgbClr val="003266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2"/>
          <p:cNvSpPr txBox="1"/>
          <p:nvPr>
            <p:ph idx="14" type="subTitle"/>
          </p:nvPr>
        </p:nvSpPr>
        <p:spPr>
          <a:xfrm>
            <a:off x="300237" y="1040179"/>
            <a:ext cx="9144000" cy="4365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0066CC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8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id="49" name="Google Shape;49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74935" y="6443472"/>
            <a:ext cx="1673434" cy="3510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 type="secHead">
  <p:cSld name="SECTION_HEADER">
    <p:bg>
      <p:bgPr>
        <a:gradFill>
          <a:gsLst>
            <a:gs pos="0">
              <a:srgbClr val="00C382"/>
            </a:gs>
            <a:gs pos="19000">
              <a:srgbClr val="03CCCC"/>
            </a:gs>
            <a:gs pos="38000">
              <a:srgbClr val="00A9E0"/>
            </a:gs>
            <a:gs pos="58999">
              <a:srgbClr val="0066CC"/>
            </a:gs>
            <a:gs pos="100000">
              <a:srgbClr val="003266"/>
            </a:gs>
          </a:gsLst>
          <a:lin ang="8100000" scaled="0"/>
        </a:gra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831850" y="1709739"/>
            <a:ext cx="10515600" cy="79039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Lato"/>
              <a:buNone/>
              <a:defRPr sz="4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831850" y="2893673"/>
            <a:ext cx="10515600" cy="31959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lt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8C9093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80"/>
              <a:buNone/>
              <a:defRPr sz="1800">
                <a:solidFill>
                  <a:srgbClr val="8C9093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093"/>
              </a:buClr>
              <a:buSzPts val="1600"/>
              <a:buNone/>
              <a:defRPr sz="1600">
                <a:solidFill>
                  <a:srgbClr val="8C9093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093"/>
              </a:buClr>
              <a:buSzPts val="1600"/>
              <a:buNone/>
              <a:defRPr sz="1600">
                <a:solidFill>
                  <a:srgbClr val="8C9093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093"/>
              </a:buClr>
              <a:buSzPts val="1600"/>
              <a:buNone/>
              <a:defRPr sz="1600">
                <a:solidFill>
                  <a:srgbClr val="8C9093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093"/>
              </a:buClr>
              <a:buSzPts val="1600"/>
              <a:buNone/>
              <a:defRPr sz="1600">
                <a:solidFill>
                  <a:srgbClr val="8C9093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093"/>
              </a:buClr>
              <a:buSzPts val="1600"/>
              <a:buNone/>
              <a:defRPr sz="1600">
                <a:solidFill>
                  <a:srgbClr val="8C9093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093"/>
              </a:buClr>
              <a:buSzPts val="1600"/>
              <a:buNone/>
              <a:defRPr sz="1600">
                <a:solidFill>
                  <a:srgbClr val="8C9093"/>
                </a:solidFill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1" type="ftr"/>
          </p:nvPr>
        </p:nvSpPr>
        <p:spPr>
          <a:xfrm>
            <a:off x="4038600" y="642580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13"/>
          <p:cNvSpPr txBox="1"/>
          <p:nvPr>
            <p:ph idx="12" type="sldNum"/>
          </p:nvPr>
        </p:nvSpPr>
        <p:spPr>
          <a:xfrm>
            <a:off x="9113838" y="64258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5" name="Google Shape;55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00237" y="6322976"/>
            <a:ext cx="1450977" cy="5373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6" name="Google Shape;56;p13"/>
          <p:cNvCxnSpPr/>
          <p:nvPr/>
        </p:nvCxnSpPr>
        <p:spPr>
          <a:xfrm>
            <a:off x="0" y="6337763"/>
            <a:ext cx="121920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57" name="Google Shape;57;p13"/>
          <p:cNvGrpSpPr/>
          <p:nvPr/>
        </p:nvGrpSpPr>
        <p:grpSpPr>
          <a:xfrm>
            <a:off x="10395998" y="0"/>
            <a:ext cx="1796002" cy="1782499"/>
            <a:chOff x="10395998" y="0"/>
            <a:chExt cx="1796002" cy="1782499"/>
          </a:xfrm>
        </p:grpSpPr>
        <p:sp>
          <p:nvSpPr>
            <p:cNvPr id="58" name="Google Shape;58;p13"/>
            <p:cNvSpPr/>
            <p:nvPr/>
          </p:nvSpPr>
          <p:spPr>
            <a:xfrm>
              <a:off x="11601692" y="0"/>
              <a:ext cx="590308" cy="590308"/>
            </a:xfrm>
            <a:prstGeom prst="rect">
              <a:avLst/>
            </a:prstGeom>
            <a:solidFill>
              <a:srgbClr val="FFFFFF">
                <a:alpha val="49019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59" name="Google Shape;59;p13"/>
            <p:cNvSpPr/>
            <p:nvPr/>
          </p:nvSpPr>
          <p:spPr>
            <a:xfrm>
              <a:off x="10999809" y="590308"/>
              <a:ext cx="590308" cy="590308"/>
            </a:xfrm>
            <a:prstGeom prst="rect">
              <a:avLst/>
            </a:prstGeom>
            <a:solidFill>
              <a:srgbClr val="FFFFFF">
                <a:alpha val="49019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60" name="Google Shape;60;p13"/>
            <p:cNvSpPr/>
            <p:nvPr/>
          </p:nvSpPr>
          <p:spPr>
            <a:xfrm>
              <a:off x="11593013" y="1192191"/>
              <a:ext cx="590308" cy="590308"/>
            </a:xfrm>
            <a:prstGeom prst="rect">
              <a:avLst/>
            </a:prstGeom>
            <a:solidFill>
              <a:srgbClr val="FFFFFF">
                <a:alpha val="49019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61" name="Google Shape;61;p13"/>
            <p:cNvSpPr/>
            <p:nvPr/>
          </p:nvSpPr>
          <p:spPr>
            <a:xfrm>
              <a:off x="10395998" y="0"/>
              <a:ext cx="590308" cy="590308"/>
            </a:xfrm>
            <a:prstGeom prst="rect">
              <a:avLst/>
            </a:prstGeom>
            <a:solidFill>
              <a:srgbClr val="FFFFFF">
                <a:alpha val="49019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</p:grpSp>
      <p:pic>
        <p:nvPicPr>
          <p:cNvPr id="62" name="Google Shape;62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74936" y="6443472"/>
            <a:ext cx="1673432" cy="3510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Section Header 2">
    <p:bg>
      <p:bgPr>
        <a:solidFill>
          <a:srgbClr val="003266"/>
        </a:solid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>
            <p:ph type="title"/>
          </p:nvPr>
        </p:nvSpPr>
        <p:spPr>
          <a:xfrm>
            <a:off x="831850" y="3413637"/>
            <a:ext cx="10515600" cy="11488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Lato"/>
              <a:buNone/>
              <a:defRPr sz="4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14"/>
          <p:cNvSpPr txBox="1"/>
          <p:nvPr>
            <p:ph idx="1" type="body"/>
          </p:nvPr>
        </p:nvSpPr>
        <p:spPr>
          <a:xfrm>
            <a:off x="831850" y="4589463"/>
            <a:ext cx="10515600" cy="9477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8C9093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8C9093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80"/>
              <a:buNone/>
              <a:defRPr sz="1800">
                <a:solidFill>
                  <a:srgbClr val="8C9093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093"/>
              </a:buClr>
              <a:buSzPts val="1600"/>
              <a:buNone/>
              <a:defRPr sz="1600">
                <a:solidFill>
                  <a:srgbClr val="8C9093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093"/>
              </a:buClr>
              <a:buSzPts val="1600"/>
              <a:buNone/>
              <a:defRPr sz="1600">
                <a:solidFill>
                  <a:srgbClr val="8C9093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093"/>
              </a:buClr>
              <a:buSzPts val="1600"/>
              <a:buNone/>
              <a:defRPr sz="1600">
                <a:solidFill>
                  <a:srgbClr val="8C9093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093"/>
              </a:buClr>
              <a:buSzPts val="1600"/>
              <a:buNone/>
              <a:defRPr sz="1600">
                <a:solidFill>
                  <a:srgbClr val="8C9093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093"/>
              </a:buClr>
              <a:buSzPts val="1600"/>
              <a:buNone/>
              <a:defRPr sz="1600">
                <a:solidFill>
                  <a:srgbClr val="8C9093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093"/>
              </a:buClr>
              <a:buSzPts val="1600"/>
              <a:buNone/>
              <a:defRPr sz="1600">
                <a:solidFill>
                  <a:srgbClr val="8C9093"/>
                </a:solidFill>
              </a:defRPr>
            </a:lvl9pPr>
          </a:lstStyle>
          <a:p/>
        </p:txBody>
      </p:sp>
      <p:cxnSp>
        <p:nvCxnSpPr>
          <p:cNvPr id="66" name="Google Shape;66;p14"/>
          <p:cNvCxnSpPr/>
          <p:nvPr/>
        </p:nvCxnSpPr>
        <p:spPr>
          <a:xfrm>
            <a:off x="0" y="6337763"/>
            <a:ext cx="121920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7" name="Google Shape;67;p14"/>
          <p:cNvSpPr txBox="1"/>
          <p:nvPr>
            <p:ph idx="11" type="ftr"/>
          </p:nvPr>
        </p:nvSpPr>
        <p:spPr>
          <a:xfrm>
            <a:off x="4038600" y="642580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4"/>
          <p:cNvSpPr txBox="1"/>
          <p:nvPr>
            <p:ph idx="12" type="sldNum"/>
          </p:nvPr>
        </p:nvSpPr>
        <p:spPr>
          <a:xfrm>
            <a:off x="9113838" y="64258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69" name="Google Shape;69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00237" y="6322976"/>
            <a:ext cx="1450977" cy="53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74936" y="6443472"/>
            <a:ext cx="1673432" cy="35107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1" name="Google Shape;71;p14"/>
          <p:cNvGrpSpPr/>
          <p:nvPr/>
        </p:nvGrpSpPr>
        <p:grpSpPr>
          <a:xfrm>
            <a:off x="10395998" y="0"/>
            <a:ext cx="1796002" cy="1782499"/>
            <a:chOff x="10395998" y="0"/>
            <a:chExt cx="1796002" cy="1782499"/>
          </a:xfrm>
        </p:grpSpPr>
        <p:sp>
          <p:nvSpPr>
            <p:cNvPr id="72" name="Google Shape;72;p14"/>
            <p:cNvSpPr/>
            <p:nvPr/>
          </p:nvSpPr>
          <p:spPr>
            <a:xfrm>
              <a:off x="11601692" y="0"/>
              <a:ext cx="590308" cy="590308"/>
            </a:xfrm>
            <a:prstGeom prst="rect">
              <a:avLst/>
            </a:prstGeom>
            <a:gradFill>
              <a:gsLst>
                <a:gs pos="0">
                  <a:srgbClr val="003266"/>
                </a:gs>
                <a:gs pos="29000">
                  <a:srgbClr val="003266"/>
                </a:gs>
                <a:gs pos="47000">
                  <a:srgbClr val="006CA1"/>
                </a:gs>
                <a:gs pos="67000">
                  <a:srgbClr val="00A9E0"/>
                </a:gs>
                <a:gs pos="86000">
                  <a:srgbClr val="03CCCC"/>
                </a:gs>
                <a:gs pos="100000">
                  <a:srgbClr val="00C382"/>
                </a:gs>
              </a:gsLst>
              <a:lin ang="189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10999809" y="590308"/>
              <a:ext cx="590308" cy="590308"/>
            </a:xfrm>
            <a:prstGeom prst="rect">
              <a:avLst/>
            </a:prstGeom>
            <a:gradFill>
              <a:gsLst>
                <a:gs pos="0">
                  <a:srgbClr val="003266"/>
                </a:gs>
                <a:gs pos="29000">
                  <a:srgbClr val="003266"/>
                </a:gs>
                <a:gs pos="47000">
                  <a:srgbClr val="006CA1"/>
                </a:gs>
                <a:gs pos="67000">
                  <a:srgbClr val="00A9E0"/>
                </a:gs>
                <a:gs pos="86000">
                  <a:srgbClr val="03CCCC"/>
                </a:gs>
                <a:gs pos="100000">
                  <a:srgbClr val="00C382"/>
                </a:gs>
              </a:gsLst>
              <a:lin ang="189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11593013" y="1192191"/>
              <a:ext cx="590308" cy="590308"/>
            </a:xfrm>
            <a:prstGeom prst="rect">
              <a:avLst/>
            </a:prstGeom>
            <a:gradFill>
              <a:gsLst>
                <a:gs pos="0">
                  <a:srgbClr val="003266"/>
                </a:gs>
                <a:gs pos="29000">
                  <a:srgbClr val="003266"/>
                </a:gs>
                <a:gs pos="47000">
                  <a:srgbClr val="006CA1"/>
                </a:gs>
                <a:gs pos="67000">
                  <a:srgbClr val="00A9E0"/>
                </a:gs>
                <a:gs pos="86000">
                  <a:srgbClr val="03CCCC"/>
                </a:gs>
                <a:gs pos="100000">
                  <a:srgbClr val="00C382"/>
                </a:gs>
              </a:gsLst>
              <a:lin ang="189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10395998" y="0"/>
              <a:ext cx="590308" cy="590308"/>
            </a:xfrm>
            <a:prstGeom prst="rect">
              <a:avLst/>
            </a:prstGeom>
            <a:gradFill>
              <a:gsLst>
                <a:gs pos="0">
                  <a:srgbClr val="003266"/>
                </a:gs>
                <a:gs pos="29000">
                  <a:srgbClr val="003266"/>
                </a:gs>
                <a:gs pos="47000">
                  <a:srgbClr val="006CA1"/>
                </a:gs>
                <a:gs pos="67000">
                  <a:srgbClr val="00A9E0"/>
                </a:gs>
                <a:gs pos="86000">
                  <a:srgbClr val="03CCCC"/>
                </a:gs>
                <a:gs pos="100000">
                  <a:srgbClr val="00C382"/>
                </a:gs>
              </a:gsLst>
              <a:lin ang="189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</p:grpSp>
    </p:spTree>
  </p:cSld>
  <p:clrMapOvr>
    <a:masterClrMapping/>
  </p:clrMapOvr>
  <p:transition spd="slow">
    <p:push/>
  </p:transition>
  <p:extLst>
    <p:ext uri="{DCECCB84-F9BA-43D5-87BE-67443E8EF086}">
      <p15:sldGuideLst>
        <p15:guide id="1" pos="211">
          <p15:clr>
            <a:srgbClr val="FBAE40"/>
          </p15:clr>
        </p15:guide>
        <p15:guide id="2" orient="horz" pos="57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Section Header">
  <p:cSld name="2_Section Header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5"/>
          <p:cNvSpPr/>
          <p:nvPr/>
        </p:nvSpPr>
        <p:spPr>
          <a:xfrm>
            <a:off x="334963" y="381507"/>
            <a:ext cx="11522075" cy="5950422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8" name="Google Shape;78;p1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ato"/>
              <a:buNone/>
              <a:defRPr sz="6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8C9093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80"/>
              <a:buNone/>
              <a:defRPr sz="1800">
                <a:solidFill>
                  <a:srgbClr val="8C9093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093"/>
              </a:buClr>
              <a:buSzPts val="1600"/>
              <a:buNone/>
              <a:defRPr sz="1600">
                <a:solidFill>
                  <a:srgbClr val="8C9093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093"/>
              </a:buClr>
              <a:buSzPts val="1600"/>
              <a:buNone/>
              <a:defRPr sz="1600">
                <a:solidFill>
                  <a:srgbClr val="8C9093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093"/>
              </a:buClr>
              <a:buSzPts val="1600"/>
              <a:buNone/>
              <a:defRPr sz="1600">
                <a:solidFill>
                  <a:srgbClr val="8C9093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093"/>
              </a:buClr>
              <a:buSzPts val="1600"/>
              <a:buNone/>
              <a:defRPr sz="1600">
                <a:solidFill>
                  <a:srgbClr val="8C9093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093"/>
              </a:buClr>
              <a:buSzPts val="1600"/>
              <a:buNone/>
              <a:defRPr sz="1600">
                <a:solidFill>
                  <a:srgbClr val="8C9093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9093"/>
              </a:buClr>
              <a:buSzPts val="1600"/>
              <a:buNone/>
              <a:defRPr sz="1600">
                <a:solidFill>
                  <a:srgbClr val="8C9093"/>
                </a:solidFill>
              </a:defRPr>
            </a:lvl9pPr>
          </a:lstStyle>
          <a:p/>
        </p:txBody>
      </p:sp>
      <p:pic>
        <p:nvPicPr>
          <p:cNvPr id="80" name="Google Shape;80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00237" y="6331929"/>
            <a:ext cx="1450977" cy="537399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5"/>
          <p:cNvSpPr txBox="1"/>
          <p:nvPr>
            <p:ph idx="11" type="ftr"/>
          </p:nvPr>
        </p:nvSpPr>
        <p:spPr>
          <a:xfrm>
            <a:off x="4038600" y="642580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326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5"/>
          <p:cNvSpPr txBox="1"/>
          <p:nvPr>
            <p:ph idx="12" type="sldNum"/>
          </p:nvPr>
        </p:nvSpPr>
        <p:spPr>
          <a:xfrm>
            <a:off x="9113838" y="64258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3266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3266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3266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3266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3266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3266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3266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3266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326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83" name="Google Shape;83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74935" y="6443472"/>
            <a:ext cx="1673434" cy="3510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orient="horz" pos="232">
          <p15:clr>
            <a:srgbClr val="FBAE40"/>
          </p15:clr>
        </p15:guide>
        <p15:guide id="7" pos="724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and Content">
  <p:cSld name="3_Title and Content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/>
          <p:nvPr>
            <p:ph idx="2" type="pic"/>
          </p:nvPr>
        </p:nvSpPr>
        <p:spPr>
          <a:xfrm>
            <a:off x="0" y="1"/>
            <a:ext cx="12192000" cy="2725838"/>
          </a:xfrm>
          <a:prstGeom prst="rect">
            <a:avLst/>
          </a:prstGeom>
          <a:noFill/>
          <a:ln>
            <a:noFill/>
          </a:ln>
        </p:spPr>
      </p:sp>
      <p:pic>
        <p:nvPicPr>
          <p:cNvPr id="86" name="Google Shape;86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307638" y="364430"/>
            <a:ext cx="1549400" cy="53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0237" y="6331929"/>
            <a:ext cx="1450977" cy="537399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6"/>
          <p:cNvSpPr txBox="1"/>
          <p:nvPr>
            <p:ph idx="11" type="ftr"/>
          </p:nvPr>
        </p:nvSpPr>
        <p:spPr>
          <a:xfrm>
            <a:off x="4038600" y="642580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326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16"/>
          <p:cNvSpPr txBox="1"/>
          <p:nvPr>
            <p:ph idx="12" type="sldNum"/>
          </p:nvPr>
        </p:nvSpPr>
        <p:spPr>
          <a:xfrm>
            <a:off x="9113838" y="64258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3266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3266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3266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3266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3266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3266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3266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3266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326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90" name="Google Shape;90;p16"/>
          <p:cNvCxnSpPr/>
          <p:nvPr/>
        </p:nvCxnSpPr>
        <p:spPr>
          <a:xfrm>
            <a:off x="0" y="6337763"/>
            <a:ext cx="12192000" cy="0"/>
          </a:xfrm>
          <a:prstGeom prst="straightConnector1">
            <a:avLst/>
          </a:prstGeom>
          <a:noFill/>
          <a:ln cap="flat" cmpd="sng" w="28575">
            <a:solidFill>
              <a:srgbClr val="00326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1" name="Google Shape;91;p16"/>
          <p:cNvSpPr txBox="1"/>
          <p:nvPr>
            <p:ph type="title"/>
          </p:nvPr>
        </p:nvSpPr>
        <p:spPr>
          <a:xfrm>
            <a:off x="300237" y="3126119"/>
            <a:ext cx="11556801" cy="6096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266"/>
              </a:buClr>
              <a:buSzPts val="4000"/>
              <a:buFont typeface="Lato"/>
              <a:buNone/>
              <a:defRPr sz="4000">
                <a:solidFill>
                  <a:srgbClr val="003266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16"/>
          <p:cNvSpPr txBox="1"/>
          <p:nvPr>
            <p:ph idx="1" type="body"/>
          </p:nvPr>
        </p:nvSpPr>
        <p:spPr>
          <a:xfrm>
            <a:off x="300237" y="3876069"/>
            <a:ext cx="11556801" cy="22006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57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CC"/>
              </a:buClr>
              <a:buSzPts val="3600"/>
              <a:buFont typeface="Lato"/>
              <a:buChar char="•"/>
              <a:defRPr sz="2400"/>
            </a:lvl1pPr>
            <a:lvl2pPr indent="-34036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6CC"/>
              </a:buClr>
              <a:buSzPts val="1760"/>
              <a:buFont typeface="Noto Sans Symbols"/>
              <a:buChar char="▪"/>
              <a:defRPr sz="2200"/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9E0"/>
              </a:buClr>
              <a:buSzPts val="2000"/>
              <a:buFont typeface="Noto Sans Symbols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CCCC"/>
              </a:buClr>
              <a:buSzPts val="1800"/>
              <a:buFont typeface="Noto Sans Symbols"/>
              <a:buChar char="▪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C382"/>
              </a:buClr>
              <a:buSzPts val="1800"/>
              <a:buFont typeface="Noto Sans Symbols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93" name="Google Shape;93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74935" y="6443472"/>
            <a:ext cx="1673434" cy="35107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4" name="Google Shape;94;p16"/>
          <p:cNvGrpSpPr/>
          <p:nvPr/>
        </p:nvGrpSpPr>
        <p:grpSpPr>
          <a:xfrm>
            <a:off x="10395998" y="0"/>
            <a:ext cx="1796002" cy="1782499"/>
            <a:chOff x="10395998" y="0"/>
            <a:chExt cx="1796002" cy="1782499"/>
          </a:xfrm>
        </p:grpSpPr>
        <p:sp>
          <p:nvSpPr>
            <p:cNvPr id="95" name="Google Shape;95;p16"/>
            <p:cNvSpPr/>
            <p:nvPr/>
          </p:nvSpPr>
          <p:spPr>
            <a:xfrm>
              <a:off x="11601692" y="0"/>
              <a:ext cx="590308" cy="590308"/>
            </a:xfrm>
            <a:prstGeom prst="rect">
              <a:avLst/>
            </a:prstGeom>
            <a:solidFill>
              <a:srgbClr val="FFFFFF">
                <a:alpha val="49019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96" name="Google Shape;96;p16"/>
            <p:cNvSpPr/>
            <p:nvPr/>
          </p:nvSpPr>
          <p:spPr>
            <a:xfrm>
              <a:off x="10999809" y="590308"/>
              <a:ext cx="590308" cy="590308"/>
            </a:xfrm>
            <a:prstGeom prst="rect">
              <a:avLst/>
            </a:prstGeom>
            <a:solidFill>
              <a:srgbClr val="FFFFFF">
                <a:alpha val="49019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97" name="Google Shape;97;p16"/>
            <p:cNvSpPr/>
            <p:nvPr/>
          </p:nvSpPr>
          <p:spPr>
            <a:xfrm>
              <a:off x="11593013" y="1192191"/>
              <a:ext cx="590308" cy="590308"/>
            </a:xfrm>
            <a:prstGeom prst="rect">
              <a:avLst/>
            </a:prstGeom>
            <a:solidFill>
              <a:srgbClr val="FFFFFF">
                <a:alpha val="49019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98" name="Google Shape;98;p16"/>
            <p:cNvSpPr/>
            <p:nvPr/>
          </p:nvSpPr>
          <p:spPr>
            <a:xfrm>
              <a:off x="10395998" y="0"/>
              <a:ext cx="590308" cy="590308"/>
            </a:xfrm>
            <a:prstGeom prst="rect">
              <a:avLst/>
            </a:prstGeom>
            <a:solidFill>
              <a:srgbClr val="FFFFFF">
                <a:alpha val="49019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</p:grpSp>
    </p:spTree>
  </p:cSld>
  <p:clrMapOvr>
    <a:masterClrMapping/>
  </p:clrMapOvr>
  <p:transition spd="slow">
    <p:push/>
  </p:transition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9"/>
          <p:cNvSpPr txBox="1"/>
          <p:nvPr>
            <p:ph type="title"/>
          </p:nvPr>
        </p:nvSpPr>
        <p:spPr>
          <a:xfrm>
            <a:off x="838200" y="365125"/>
            <a:ext cx="10515600" cy="6096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"/>
              <a:buNone/>
              <a:defRPr b="0" i="0" sz="4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9"/>
          <p:cNvSpPr txBox="1"/>
          <p:nvPr>
            <p:ph idx="1" type="body"/>
          </p:nvPr>
        </p:nvSpPr>
        <p:spPr>
          <a:xfrm>
            <a:off x="838200" y="1428581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oto Sans Symbols"/>
              <a:buChar char="▪"/>
              <a:defRPr b="0" i="0" sz="2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50519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04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oto Sans Symbols"/>
              <a:buChar char="▪"/>
              <a:defRPr b="0"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/>
        </p:txBody>
      </p:sp>
      <p:sp>
        <p:nvSpPr>
          <p:cNvPr id="12" name="Google Shape;12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C9093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/>
        </p:txBody>
      </p:sp>
      <p:sp>
        <p:nvSpPr>
          <p:cNvPr id="13" name="Google Shape;13;p9"/>
          <p:cNvSpPr txBox="1"/>
          <p:nvPr>
            <p:ph idx="12" type="sldNum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C9093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C9093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C9093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C9093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C9093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C9093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C9093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C9093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C9093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" name="Google Shape;14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C9093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ransition spd="slow">
    <p:push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7469">
          <p15:clr>
            <a:srgbClr val="F26B43"/>
          </p15:clr>
        </p15:guide>
        <p15:guide id="4" orient="horz" pos="23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7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hyperlink" Target="mailto:info@quantumproject.eu" TargetMode="External"/><Relationship Id="rId4" Type="http://schemas.openxmlformats.org/officeDocument/2006/relationships/hyperlink" Target="https://www.quantumproject.eu/" TargetMode="External"/><Relationship Id="rId5" Type="http://schemas.openxmlformats.org/officeDocument/2006/relationships/hyperlink" Target="https://www.quantumproject.eu/" TargetMode="External"/><Relationship Id="rId6" Type="http://schemas.openxmlformats.org/officeDocument/2006/relationships/image" Target="../media/image23.png"/><Relationship Id="rId7" Type="http://schemas.openxmlformats.org/officeDocument/2006/relationships/image" Target="../media/image21.png"/><Relationship Id="rId8" Type="http://schemas.openxmlformats.org/officeDocument/2006/relationships/image" Target="../media/image1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Relationship Id="rId4" Type="http://schemas.openxmlformats.org/officeDocument/2006/relationships/hyperlink" Target="https://eur-lex.europa.eu/eli/reg/2025/327/oj/eng" TargetMode="External"/><Relationship Id="rId5" Type="http://schemas.openxmlformats.org/officeDocument/2006/relationships/image" Target="../media/image3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png"/><Relationship Id="rId4" Type="http://schemas.openxmlformats.org/officeDocument/2006/relationships/image" Target="../media/image2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6.png"/><Relationship Id="rId4" Type="http://schemas.openxmlformats.org/officeDocument/2006/relationships/image" Target="../media/image25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2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"/>
          <p:cNvSpPr txBox="1"/>
          <p:nvPr>
            <p:ph type="ctrTitle"/>
          </p:nvPr>
        </p:nvSpPr>
        <p:spPr>
          <a:xfrm>
            <a:off x="914400" y="1868650"/>
            <a:ext cx="7062900" cy="2298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266"/>
              </a:buClr>
              <a:buSzPts val="4400"/>
              <a:buFont typeface="Lato Black"/>
              <a:buNone/>
            </a:pPr>
            <a:r>
              <a:rPr lang="en-GB" sz="3700">
                <a:highlight>
                  <a:schemeClr val="lt1"/>
                </a:highlight>
                <a:latin typeface="Lato Black"/>
                <a:ea typeface="Lato Black"/>
                <a:cs typeface="Lato Black"/>
                <a:sym typeface="Lato Black"/>
              </a:rPr>
              <a:t>QUANTUM project: </a:t>
            </a:r>
            <a:endParaRPr sz="3700">
              <a:highlight>
                <a:schemeClr val="lt1"/>
              </a:highlight>
              <a:latin typeface="Lato Black"/>
              <a:ea typeface="Lato Black"/>
              <a:cs typeface="Lato Black"/>
              <a:sym typeface="Lato Black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266"/>
              </a:buClr>
              <a:buSzPts val="4400"/>
              <a:buFont typeface="Lato Black"/>
              <a:buNone/>
            </a:pPr>
            <a:r>
              <a:rPr b="0" lang="en-GB" sz="3700">
                <a:solidFill>
                  <a:srgbClr val="003366"/>
                </a:solidFill>
              </a:rPr>
              <a:t>Developing a data quality and utility label for HealthData@EU</a:t>
            </a:r>
            <a:endParaRPr sz="3700">
              <a:solidFill>
                <a:srgbClr val="003266"/>
              </a:solidFill>
              <a:highlight>
                <a:schemeClr val="lt1"/>
              </a:highlight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104" name="Google Shape;104;p1"/>
          <p:cNvSpPr txBox="1"/>
          <p:nvPr>
            <p:ph idx="1" type="subTitle"/>
          </p:nvPr>
        </p:nvSpPr>
        <p:spPr>
          <a:xfrm>
            <a:off x="914400" y="5266450"/>
            <a:ext cx="73152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>
                <a:highlight>
                  <a:schemeClr val="lt1"/>
                </a:highlight>
              </a:rPr>
              <a:t>Name of the event | Place  | Year, Month, Day</a:t>
            </a:r>
            <a:endParaRPr>
              <a:highlight>
                <a:schemeClr val="lt1"/>
              </a:highlight>
            </a:endParaRPr>
          </a:p>
        </p:txBody>
      </p:sp>
      <p:sp>
        <p:nvSpPr>
          <p:cNvPr id="105" name="Google Shape;105;p1"/>
          <p:cNvSpPr txBox="1"/>
          <p:nvPr/>
        </p:nvSpPr>
        <p:spPr>
          <a:xfrm>
            <a:off x="914400" y="5679900"/>
            <a:ext cx="73152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GB" sz="18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Lato"/>
                <a:ea typeface="Lato"/>
                <a:cs typeface="Lato"/>
                <a:sym typeface="Lato"/>
              </a:rPr>
              <a:t>Presenter name | Presenter affiliation &amp; role in QUANTUM </a:t>
            </a:r>
            <a:endParaRPr b="0" i="0" sz="1800" u="none" cap="none" strike="noStrike">
              <a:solidFill>
                <a:schemeClr val="dk1"/>
              </a:solidFill>
              <a:highlight>
                <a:schemeClr val="lt1"/>
              </a:highlight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6" name="Google Shape;106;p1"/>
          <p:cNvSpPr txBox="1"/>
          <p:nvPr/>
        </p:nvSpPr>
        <p:spPr>
          <a:xfrm>
            <a:off x="914400" y="6093349"/>
            <a:ext cx="73152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GB" sz="18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Lato"/>
                <a:ea typeface="Lato"/>
                <a:cs typeface="Lato"/>
                <a:sym typeface="Lato"/>
              </a:rPr>
              <a:t>Email address</a:t>
            </a:r>
            <a:endParaRPr b="0" i="0" sz="1800" u="none" cap="none" strike="noStrike">
              <a:solidFill>
                <a:schemeClr val="dk1"/>
              </a:solidFill>
              <a:highlight>
                <a:schemeClr val="lt1"/>
              </a:highlight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7" name="Google Shape;107;p1"/>
          <p:cNvSpPr txBox="1"/>
          <p:nvPr>
            <p:ph idx="1" type="subTitle"/>
          </p:nvPr>
        </p:nvSpPr>
        <p:spPr>
          <a:xfrm>
            <a:off x="914400" y="4167250"/>
            <a:ext cx="65097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GB" sz="2400">
                <a:solidFill>
                  <a:srgbClr val="0066CC"/>
                </a:solidFill>
              </a:rPr>
              <a:t>European Health Data Space for secondary use</a:t>
            </a:r>
            <a:endParaRPr sz="2400">
              <a:solidFill>
                <a:srgbClr val="0066CC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e6cba83574_0_33"/>
          <p:cNvSpPr/>
          <p:nvPr/>
        </p:nvSpPr>
        <p:spPr>
          <a:xfrm>
            <a:off x="2476500" y="1375700"/>
            <a:ext cx="9194700" cy="609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8" name="Google Shape;208;g2e6cba83574_0_33"/>
          <p:cNvSpPr/>
          <p:nvPr/>
        </p:nvSpPr>
        <p:spPr>
          <a:xfrm>
            <a:off x="2476500" y="2188488"/>
            <a:ext cx="9194700" cy="609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9" name="Google Shape;209;g2e6cba83574_0_33"/>
          <p:cNvSpPr/>
          <p:nvPr/>
        </p:nvSpPr>
        <p:spPr>
          <a:xfrm>
            <a:off x="2476500" y="2984488"/>
            <a:ext cx="9194700" cy="609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0" name="Google Shape;210;g2e6cba83574_0_33"/>
          <p:cNvSpPr/>
          <p:nvPr/>
        </p:nvSpPr>
        <p:spPr>
          <a:xfrm>
            <a:off x="2476500" y="3797375"/>
            <a:ext cx="9194700" cy="609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1" name="Google Shape;211;g2e6cba83574_0_33"/>
          <p:cNvSpPr/>
          <p:nvPr/>
        </p:nvSpPr>
        <p:spPr>
          <a:xfrm>
            <a:off x="2476500" y="4610263"/>
            <a:ext cx="9194700" cy="609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2" name="Google Shape;212;g2e6cba83574_0_33"/>
          <p:cNvSpPr/>
          <p:nvPr/>
        </p:nvSpPr>
        <p:spPr>
          <a:xfrm>
            <a:off x="2476500" y="5456913"/>
            <a:ext cx="9194700" cy="609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3" name="Google Shape;213;g2e6cba83574_0_33"/>
          <p:cNvSpPr txBox="1"/>
          <p:nvPr>
            <p:ph idx="11" type="ftr"/>
          </p:nvPr>
        </p:nvSpPr>
        <p:spPr>
          <a:xfrm>
            <a:off x="4038600" y="642580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www.quantumproject.eu</a:t>
            </a:r>
            <a:endParaRPr/>
          </a:p>
        </p:txBody>
      </p:sp>
      <p:sp>
        <p:nvSpPr>
          <p:cNvPr id="214" name="Google Shape;214;g2e6cba83574_0_33"/>
          <p:cNvSpPr txBox="1"/>
          <p:nvPr>
            <p:ph idx="12" type="sldNum"/>
          </p:nvPr>
        </p:nvSpPr>
        <p:spPr>
          <a:xfrm>
            <a:off x="9113838" y="642580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15" name="Google Shape;215;g2e6cba83574_0_33"/>
          <p:cNvSpPr txBox="1"/>
          <p:nvPr>
            <p:ph type="title"/>
          </p:nvPr>
        </p:nvSpPr>
        <p:spPr>
          <a:xfrm>
            <a:off x="300237" y="588968"/>
            <a:ext cx="91440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GB" sz="3200"/>
              <a:t>Who will benefit from QUANTUM?</a:t>
            </a:r>
            <a:endParaRPr sz="3200"/>
          </a:p>
        </p:txBody>
      </p:sp>
      <p:sp>
        <p:nvSpPr>
          <p:cNvPr id="216" name="Google Shape;216;g2e6cba83574_0_33"/>
          <p:cNvSpPr/>
          <p:nvPr/>
        </p:nvSpPr>
        <p:spPr>
          <a:xfrm>
            <a:off x="429100" y="1375600"/>
            <a:ext cx="3050700" cy="609600"/>
          </a:xfrm>
          <a:prstGeom prst="homePlate">
            <a:avLst>
              <a:gd fmla="val 50000" name="adj"/>
            </a:avLst>
          </a:prstGeom>
          <a:solidFill>
            <a:srgbClr val="0033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Data Users</a:t>
            </a:r>
            <a:endParaRPr b="0" i="0" sz="14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7" name="Google Shape;217;g2e6cba83574_0_33"/>
          <p:cNvSpPr/>
          <p:nvPr/>
        </p:nvSpPr>
        <p:spPr>
          <a:xfrm>
            <a:off x="429100" y="2188475"/>
            <a:ext cx="3050700" cy="609600"/>
          </a:xfrm>
          <a:prstGeom prst="homePlate">
            <a:avLst>
              <a:gd fmla="val 50000" name="adj"/>
            </a:avLst>
          </a:prstGeom>
          <a:solidFill>
            <a:srgbClr val="0066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Data holders</a:t>
            </a:r>
            <a:endParaRPr b="0" i="0" sz="14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8" name="Google Shape;218;g2e6cba83574_0_33"/>
          <p:cNvSpPr/>
          <p:nvPr/>
        </p:nvSpPr>
        <p:spPr>
          <a:xfrm>
            <a:off x="429100" y="3001376"/>
            <a:ext cx="3050700" cy="609600"/>
          </a:xfrm>
          <a:prstGeom prst="homePlate">
            <a:avLst>
              <a:gd fmla="val 50000" name="adj"/>
            </a:avLst>
          </a:prstGeom>
          <a:solidFill>
            <a:srgbClr val="00A9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Health Data Access Bodies (HDAB)</a:t>
            </a:r>
            <a:endParaRPr b="0" i="0" sz="14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9" name="Google Shape;219;g2e6cba83574_0_33"/>
          <p:cNvSpPr/>
          <p:nvPr/>
        </p:nvSpPr>
        <p:spPr>
          <a:xfrm>
            <a:off x="429100" y="3814249"/>
            <a:ext cx="3050700" cy="609600"/>
          </a:xfrm>
          <a:prstGeom prst="homePlate">
            <a:avLst>
              <a:gd fmla="val 50000" name="adj"/>
            </a:avLst>
          </a:prstGeom>
          <a:solidFill>
            <a:srgbClr val="03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Primary Collectors of Health Data (Data Producers)</a:t>
            </a:r>
            <a:endParaRPr b="0" i="0" sz="14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0" name="Google Shape;220;g2e6cba83574_0_33"/>
          <p:cNvSpPr/>
          <p:nvPr/>
        </p:nvSpPr>
        <p:spPr>
          <a:xfrm>
            <a:off x="429100" y="4627152"/>
            <a:ext cx="3050700" cy="609600"/>
          </a:xfrm>
          <a:prstGeom prst="homePlate">
            <a:avLst>
              <a:gd fmla="val 50000" name="adj"/>
            </a:avLst>
          </a:prstGeom>
          <a:solidFill>
            <a:srgbClr val="00C38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European Commission</a:t>
            </a:r>
            <a:endParaRPr b="0" i="0" sz="14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1" name="Google Shape;221;g2e6cba83574_0_33"/>
          <p:cNvSpPr/>
          <p:nvPr/>
        </p:nvSpPr>
        <p:spPr>
          <a:xfrm>
            <a:off x="429100" y="5440025"/>
            <a:ext cx="3050700" cy="609600"/>
          </a:xfrm>
          <a:prstGeom prst="homePlate">
            <a:avLst>
              <a:gd fmla="val 50000" name="adj"/>
            </a:avLst>
          </a:prstGeom>
          <a:solidFill>
            <a:srgbClr val="FFC5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General Public (Citizens/patients)</a:t>
            </a:r>
            <a:endParaRPr b="0" i="0" sz="14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2" name="Google Shape;222;g2e6cba83574_0_33"/>
          <p:cNvSpPr txBox="1"/>
          <p:nvPr/>
        </p:nvSpPr>
        <p:spPr>
          <a:xfrm>
            <a:off x="3746875" y="1341850"/>
            <a:ext cx="68196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GB" sz="16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“QUANTUM's labelling mechanism will facilitate the </a:t>
            </a:r>
            <a:r>
              <a:rPr b="1" i="0" lang="en-GB" sz="16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search for high-quality datasets,</a:t>
            </a:r>
            <a:r>
              <a:rPr b="0" i="0" lang="en-GB" sz="16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ensuring you find data that fits your research needs”</a:t>
            </a:r>
            <a:endParaRPr b="1" i="0" sz="1600" u="none" cap="none" strike="noStrike">
              <a:solidFill>
                <a:schemeClr val="lt1"/>
              </a:solidFill>
              <a:highlight>
                <a:srgbClr val="0066CC"/>
              </a:highlight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3" name="Google Shape;223;g2e6cba83574_0_33"/>
          <p:cNvSpPr txBox="1"/>
          <p:nvPr/>
        </p:nvSpPr>
        <p:spPr>
          <a:xfrm>
            <a:off x="3746875" y="2154740"/>
            <a:ext cx="72639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GB" sz="16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“QUANTUM's quality label will </a:t>
            </a:r>
            <a:r>
              <a:rPr b="1" i="0" lang="en-GB" sz="16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enhance the visibility and impact of your datasets, </a:t>
            </a:r>
            <a:r>
              <a:rPr b="0" i="0" lang="en-GB" sz="16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showcasing your commitment to excellence and utility in health data.”</a:t>
            </a:r>
            <a:endParaRPr b="1" i="0" sz="1600" u="none" cap="none" strike="noStrike">
              <a:solidFill>
                <a:schemeClr val="lt1"/>
              </a:solidFill>
              <a:highlight>
                <a:srgbClr val="0066CC"/>
              </a:highlight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4" name="Google Shape;224;g2e6cba83574_0_33"/>
          <p:cNvSpPr txBox="1"/>
          <p:nvPr/>
        </p:nvSpPr>
        <p:spPr>
          <a:xfrm>
            <a:off x="3746875" y="2967630"/>
            <a:ext cx="72639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GB" sz="16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“QUANTUM's specifications will allow you to </a:t>
            </a:r>
            <a:r>
              <a:rPr b="1" i="0" lang="en-GB" sz="16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set up a strong supervision framework,</a:t>
            </a:r>
            <a:r>
              <a:rPr b="0" i="0" lang="en-GB" sz="16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fostering trust and transparency in health data use across Europe.”</a:t>
            </a:r>
            <a:endParaRPr b="0" i="0" sz="16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5" name="Google Shape;225;g2e6cba83574_0_33"/>
          <p:cNvSpPr txBox="1"/>
          <p:nvPr/>
        </p:nvSpPr>
        <p:spPr>
          <a:xfrm>
            <a:off x="3746875" y="3780520"/>
            <a:ext cx="72639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GB" sz="16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"QUANTUM labelling mechanism will </a:t>
            </a:r>
            <a:r>
              <a:rPr b="1" i="0" lang="en-GB" sz="16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facilitate data reusability for secondary purposes,</a:t>
            </a:r>
            <a:r>
              <a:rPr b="0" i="0" lang="en-GB" sz="16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providing clear guidance on improving primary data collection."</a:t>
            </a:r>
            <a:endParaRPr b="1" i="0" sz="1600" u="none" cap="none" strike="noStrike">
              <a:solidFill>
                <a:schemeClr val="lt1"/>
              </a:solidFill>
              <a:highlight>
                <a:srgbClr val="0066CC"/>
              </a:highlight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6" name="Google Shape;226;g2e6cba83574_0_33"/>
          <p:cNvSpPr txBox="1"/>
          <p:nvPr/>
        </p:nvSpPr>
        <p:spPr>
          <a:xfrm>
            <a:off x="3746875" y="4593400"/>
            <a:ext cx="75942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GB" sz="16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"QUANTUM will deliver the </a:t>
            </a:r>
            <a:r>
              <a:rPr b="1" i="0" lang="en-GB" sz="16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technical specifications for the HealthData@EU, </a:t>
            </a:r>
            <a:r>
              <a:rPr b="0" i="0" lang="en-GB" sz="16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facilitating a standardised approach to data quality, utility, and maturity labelling."</a:t>
            </a:r>
            <a:endParaRPr b="1" i="0" sz="1600" u="none" cap="none" strike="noStrike">
              <a:solidFill>
                <a:schemeClr val="lt1"/>
              </a:solidFill>
              <a:highlight>
                <a:srgbClr val="0066CC"/>
              </a:highlight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7" name="Google Shape;227;g2e6cba83574_0_33"/>
          <p:cNvSpPr txBox="1"/>
          <p:nvPr/>
        </p:nvSpPr>
        <p:spPr>
          <a:xfrm>
            <a:off x="3746875" y="5406275"/>
            <a:ext cx="78609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GB" sz="16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"Your health data can generate breakthroughs in research. QUANTUM's labelling informs you about </a:t>
            </a:r>
            <a:r>
              <a:rPr b="1" i="0" lang="en-GB" sz="16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how your data contributes to meaningful advances in healthcare."</a:t>
            </a:r>
            <a:endParaRPr b="1" i="0" sz="16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2e6cba83574_3_22"/>
          <p:cNvSpPr txBox="1"/>
          <p:nvPr>
            <p:ph idx="2" type="body"/>
          </p:nvPr>
        </p:nvSpPr>
        <p:spPr>
          <a:xfrm>
            <a:off x="2013750" y="4537011"/>
            <a:ext cx="2615400" cy="18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GB" sz="1700">
                <a:solidFill>
                  <a:srgbClr val="0066CC"/>
                </a:solidFill>
              </a:rPr>
              <a:t>Visit our website</a:t>
            </a:r>
            <a:endParaRPr sz="1700">
              <a:solidFill>
                <a:srgbClr val="0066CC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GB" sz="1400">
                <a:solidFill>
                  <a:schemeClr val="dk1"/>
                </a:solidFill>
              </a:rPr>
              <a:t>www.quantumproject.eu</a:t>
            </a:r>
            <a:endParaRPr sz="1400">
              <a:solidFill>
                <a:schemeClr val="dk1"/>
              </a:solidFill>
            </a:endParaRPr>
          </a:p>
        </p:txBody>
      </p:sp>
      <p:sp>
        <p:nvSpPr>
          <p:cNvPr id="234" name="Google Shape;234;g2e6cba83574_3_22"/>
          <p:cNvSpPr txBox="1"/>
          <p:nvPr>
            <p:ph idx="3" type="body"/>
          </p:nvPr>
        </p:nvSpPr>
        <p:spPr>
          <a:xfrm>
            <a:off x="4945879" y="4537011"/>
            <a:ext cx="2615400" cy="18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GB" sz="1700">
                <a:solidFill>
                  <a:srgbClr val="0066CC"/>
                </a:solidFill>
              </a:rPr>
              <a:t>Subscribe to our Newsletter</a:t>
            </a:r>
            <a:endParaRPr sz="1700">
              <a:solidFill>
                <a:srgbClr val="0066CC"/>
              </a:solidFill>
            </a:endParaRPr>
          </a:p>
        </p:txBody>
      </p:sp>
      <p:sp>
        <p:nvSpPr>
          <p:cNvPr id="235" name="Google Shape;235;g2e6cba83574_3_22"/>
          <p:cNvSpPr txBox="1"/>
          <p:nvPr>
            <p:ph idx="4" type="body"/>
          </p:nvPr>
        </p:nvSpPr>
        <p:spPr>
          <a:xfrm>
            <a:off x="7877518" y="4537011"/>
            <a:ext cx="2615400" cy="18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GB" sz="1700">
                <a:solidFill>
                  <a:srgbClr val="0066CC"/>
                </a:solidFill>
              </a:rPr>
              <a:t>Join our Network</a:t>
            </a:r>
            <a:endParaRPr sz="1700">
              <a:solidFill>
                <a:srgbClr val="0066CC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GB" sz="1400"/>
              <a:t>@quantumproject</a:t>
            </a:r>
            <a:endParaRPr sz="1400"/>
          </a:p>
        </p:txBody>
      </p:sp>
      <p:pic>
        <p:nvPicPr>
          <p:cNvPr id="236" name="Google Shape;236;g2e6cba83574_3_22"/>
          <p:cNvPicPr preferRelativeResize="0"/>
          <p:nvPr>
            <p:ph idx="7" type="pic"/>
          </p:nvPr>
        </p:nvPicPr>
        <p:blipFill rotWithShape="1">
          <a:blip r:embed="rId3">
            <a:alphaModFix/>
          </a:blip>
          <a:srcRect b="0" l="22494" r="22494" t="0"/>
          <a:stretch/>
        </p:blipFill>
        <p:spPr>
          <a:xfrm>
            <a:off x="2013750" y="1615801"/>
            <a:ext cx="2485632" cy="2541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g2e6cba83574_3_22"/>
          <p:cNvPicPr preferRelativeResize="0"/>
          <p:nvPr>
            <p:ph idx="8" type="pic"/>
          </p:nvPr>
        </p:nvPicPr>
        <p:blipFill rotWithShape="1">
          <a:blip r:embed="rId4">
            <a:alphaModFix/>
          </a:blip>
          <a:srcRect b="0" l="22494" r="22494" t="0"/>
          <a:stretch/>
        </p:blipFill>
        <p:spPr>
          <a:xfrm>
            <a:off x="4961386" y="1615800"/>
            <a:ext cx="2485632" cy="2541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g2e6cba83574_3_22"/>
          <p:cNvPicPr preferRelativeResize="0"/>
          <p:nvPr>
            <p:ph idx="9" type="pic"/>
          </p:nvPr>
        </p:nvPicPr>
        <p:blipFill rotWithShape="1">
          <a:blip r:embed="rId5">
            <a:alphaModFix/>
          </a:blip>
          <a:srcRect b="0" l="22494" r="22494" t="0"/>
          <a:stretch/>
        </p:blipFill>
        <p:spPr>
          <a:xfrm>
            <a:off x="7877518" y="1632339"/>
            <a:ext cx="2485632" cy="254158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g2e6cba83574_3_22"/>
          <p:cNvSpPr txBox="1"/>
          <p:nvPr>
            <p:ph idx="12" type="sldNum"/>
          </p:nvPr>
        </p:nvSpPr>
        <p:spPr>
          <a:xfrm>
            <a:off x="9113838" y="642580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40" name="Google Shape;240;g2e6cba83574_3_22"/>
          <p:cNvSpPr txBox="1"/>
          <p:nvPr>
            <p:ph type="title"/>
          </p:nvPr>
        </p:nvSpPr>
        <p:spPr>
          <a:xfrm>
            <a:off x="300237" y="517526"/>
            <a:ext cx="91440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GB" sz="3200"/>
              <a:t>Get involved!</a:t>
            </a:r>
            <a:endParaRPr/>
          </a:p>
        </p:txBody>
      </p:sp>
      <p:sp>
        <p:nvSpPr>
          <p:cNvPr id="241" name="Google Shape;241;g2e6cba83574_3_22"/>
          <p:cNvSpPr txBox="1"/>
          <p:nvPr/>
        </p:nvSpPr>
        <p:spPr>
          <a:xfrm>
            <a:off x="9693400" y="974725"/>
            <a:ext cx="3095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1" lang="en-GB" sz="16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Scan me!</a:t>
            </a:r>
            <a:endParaRPr b="1" i="1" sz="16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242" name="Google Shape;242;g2e6cba83574_3_22"/>
          <p:cNvCxnSpPr>
            <a:endCxn id="241" idx="1"/>
          </p:cNvCxnSpPr>
          <p:nvPr/>
        </p:nvCxnSpPr>
        <p:spPr>
          <a:xfrm rot="-5400000">
            <a:off x="9088750" y="1203025"/>
            <a:ext cx="617400" cy="591900"/>
          </a:xfrm>
          <a:prstGeom prst="curvedConnector2">
            <a:avLst/>
          </a:prstGeom>
          <a:noFill/>
          <a:ln cap="flat" cmpd="sng" w="9525">
            <a:solidFill>
              <a:srgbClr val="0066CC"/>
            </a:solidFill>
            <a:prstDash val="solid"/>
            <a:round/>
            <a:headEnd len="sm" w="sm" type="none"/>
            <a:tailEnd len="med" w="med" type="stealth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8"/>
          <p:cNvSpPr txBox="1"/>
          <p:nvPr>
            <p:ph type="title"/>
          </p:nvPr>
        </p:nvSpPr>
        <p:spPr>
          <a:xfrm>
            <a:off x="831850" y="1709739"/>
            <a:ext cx="10515600" cy="89456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Lato"/>
              <a:buNone/>
            </a:pPr>
            <a:r>
              <a:rPr lang="en-GB"/>
              <a:t>Thank you!</a:t>
            </a:r>
            <a:endParaRPr/>
          </a:p>
        </p:txBody>
      </p:sp>
      <p:sp>
        <p:nvSpPr>
          <p:cNvPr id="248" name="Google Shape;248;p8"/>
          <p:cNvSpPr txBox="1"/>
          <p:nvPr>
            <p:ph idx="1" type="body"/>
          </p:nvPr>
        </p:nvSpPr>
        <p:spPr>
          <a:xfrm>
            <a:off x="831850" y="2893673"/>
            <a:ext cx="10515600" cy="31959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GB" sz="2400">
                <a:latin typeface="Lato"/>
                <a:ea typeface="Lato"/>
                <a:cs typeface="Lato"/>
                <a:sym typeface="Lato"/>
              </a:rPr>
              <a:t>Contact us: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b="0" i="0" lang="en-GB" sz="1800" u="sng" strike="noStrike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3"/>
              </a:rPr>
              <a:t>info@quantumproject.eu</a:t>
            </a:r>
            <a:endParaRPr sz="1800" u="sng">
              <a:solidFill>
                <a:schemeClr val="hlink"/>
              </a:solidFill>
              <a:latin typeface="Lato"/>
              <a:ea typeface="Lato"/>
              <a:cs typeface="Lato"/>
              <a:sym typeface="Lato"/>
              <a:hlinkClick r:id="rId4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GB" sz="18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5"/>
              </a:rPr>
              <a:t>https://www.quantumproject.eu/</a:t>
            </a:r>
            <a:endParaRPr sz="1800" u="sng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GB" sz="1800">
                <a:latin typeface="Lato"/>
                <a:ea typeface="Lato"/>
                <a:cs typeface="Lato"/>
                <a:sym typeface="Lato"/>
              </a:rPr>
              <a:t>@quantumproject</a:t>
            </a:r>
            <a:endParaRPr/>
          </a:p>
        </p:txBody>
      </p:sp>
      <p:sp>
        <p:nvSpPr>
          <p:cNvPr id="249" name="Google Shape;249;p8"/>
          <p:cNvSpPr txBox="1"/>
          <p:nvPr>
            <p:ph idx="11" type="ftr"/>
          </p:nvPr>
        </p:nvSpPr>
        <p:spPr>
          <a:xfrm>
            <a:off x="4038600" y="642580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www.quantumproject.eu</a:t>
            </a:r>
            <a:endParaRPr/>
          </a:p>
        </p:txBody>
      </p:sp>
      <p:sp>
        <p:nvSpPr>
          <p:cNvPr id="250" name="Google Shape;250;p8"/>
          <p:cNvSpPr txBox="1"/>
          <p:nvPr>
            <p:ph idx="12" type="sldNum"/>
          </p:nvPr>
        </p:nvSpPr>
        <p:spPr>
          <a:xfrm>
            <a:off x="9113838" y="64258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descr="Envelope with solid fill" id="251" name="Google Shape;251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3798" y="3372257"/>
            <a:ext cx="286027" cy="2860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ursor with solid fill" id="252" name="Google Shape;252;p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23798" y="3742823"/>
            <a:ext cx="286027" cy="286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23798" y="4113388"/>
            <a:ext cx="286027" cy="2860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68800" y="485112"/>
            <a:ext cx="9953376" cy="5598774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"/>
          <p:cNvSpPr txBox="1"/>
          <p:nvPr>
            <p:ph idx="12" type="sldNum"/>
          </p:nvPr>
        </p:nvSpPr>
        <p:spPr>
          <a:xfrm>
            <a:off x="9113838" y="642580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5" name="Google Shape;115;p2"/>
          <p:cNvSpPr txBox="1"/>
          <p:nvPr>
            <p:ph type="title"/>
          </p:nvPr>
        </p:nvSpPr>
        <p:spPr>
          <a:xfrm>
            <a:off x="376437" y="517526"/>
            <a:ext cx="91440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GB" sz="3200"/>
              <a:t>QUANTUM consortium</a:t>
            </a:r>
            <a:endParaRPr sz="3200"/>
          </a:p>
        </p:txBody>
      </p:sp>
      <p:sp>
        <p:nvSpPr>
          <p:cNvPr id="116" name="Google Shape;116;p2"/>
          <p:cNvSpPr txBox="1"/>
          <p:nvPr/>
        </p:nvSpPr>
        <p:spPr>
          <a:xfrm>
            <a:off x="376425" y="1434675"/>
            <a:ext cx="3633900" cy="269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GB" sz="1900" u="none" cap="none" strike="noStrike">
                <a:solidFill>
                  <a:srgbClr val="0066CC"/>
                </a:solidFill>
                <a:latin typeface="Lato"/>
                <a:ea typeface="Lato"/>
                <a:cs typeface="Lato"/>
                <a:sym typeface="Lato"/>
              </a:rPr>
              <a:t>35 partners from 15 countries</a:t>
            </a:r>
            <a:endParaRPr b="0" i="0" sz="1900" u="none" cap="none" strike="noStrike">
              <a:solidFill>
                <a:srgbClr val="0066CC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Char char="●"/>
            </a:pPr>
            <a:r>
              <a:rPr b="0" i="0" lang="en-GB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Health Data Access Bodies (</a:t>
            </a:r>
            <a:r>
              <a:rPr b="0" i="0" lang="en-GB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HDABs)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  <a:extLst>
                <a:ext uri="http://customooxmlschemas.google.com/">
                  <go:slidesCustomData xmlns:go="http://customooxmlschemas.google.com/" textRoundtripDataId="1"/>
                </a:ext>
              </a:extLst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Char char="●"/>
            </a:pPr>
            <a:r>
              <a:rPr b="0" i="0" lang="en-GB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  <a:extLst>
                  <a:ext uri="http://customooxmlschemas.google.com/">
                    <go:slidesCustomData xmlns:go="http://customooxmlschemas.google.com/" textRoundtripDataId="2"/>
                  </a:ext>
                </a:extLst>
              </a:rPr>
              <a:t>Data Holders (DHs)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  <a:extLst>
                <a:ext uri="http://customooxmlschemas.google.com/">
                  <go:slidesCustomData xmlns:go="http://customooxmlschemas.google.com/" textRoundtripDataId="3"/>
                </a:ext>
              </a:extLst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Char char="●"/>
            </a:pPr>
            <a:r>
              <a:rPr b="0" i="0" lang="en-GB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  <a:extLst>
                  <a:ext uri="http://customooxmlschemas.google.com/">
                    <go:slidesCustomData xmlns:go="http://customooxmlschemas.google.com/" textRoundtripDataId="4"/>
                  </a:ext>
                </a:extLst>
              </a:rPr>
              <a:t>Data Users (DUs</a:t>
            </a:r>
            <a:r>
              <a:rPr b="0" i="0" lang="en-GB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)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GB" sz="1900" u="none" cap="none" strike="noStrike">
                <a:solidFill>
                  <a:srgbClr val="0070C0"/>
                </a:solidFill>
                <a:latin typeface="Lato"/>
                <a:ea typeface="Lato"/>
                <a:cs typeface="Lato"/>
                <a:sym typeface="Lato"/>
              </a:rPr>
              <a:t>Stakeholder community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Char char="●"/>
            </a:pPr>
            <a:r>
              <a:rPr b="0" i="0" lang="en-GB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  <a:extLst>
                  <a:ext uri="http://customooxmlschemas.google.com/">
                    <go:slidesCustomData xmlns:go="http://customooxmlschemas.google.com/" textRoundtripDataId="5"/>
                  </a:ext>
                </a:extLst>
              </a:rPr>
              <a:t>HealthData@EU</a:t>
            </a:r>
            <a:r>
              <a:rPr b="0" i="0" lang="en-GB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forum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Char char="●"/>
            </a:pPr>
            <a:r>
              <a:rPr b="0" i="0" lang="en-GB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Projects forum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Char char="●"/>
            </a:pPr>
            <a:r>
              <a:rPr b="0" i="0" lang="en-GB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Patients/citizens forum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GB" sz="1900" u="none" cap="none" strike="noStrike">
                <a:solidFill>
                  <a:srgbClr val="0070C0"/>
                </a:solidFill>
                <a:latin typeface="Lato"/>
                <a:ea typeface="Lato"/>
                <a:cs typeface="Lato"/>
                <a:sym typeface="Lato"/>
              </a:rPr>
              <a:t>Advisory board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"/>
          <p:cNvSpPr txBox="1"/>
          <p:nvPr>
            <p:ph idx="12" type="sldNum"/>
          </p:nvPr>
        </p:nvSpPr>
        <p:spPr>
          <a:xfrm>
            <a:off x="9113838" y="64258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3" name="Google Shape;123;p3"/>
          <p:cNvSpPr txBox="1"/>
          <p:nvPr>
            <p:ph type="title"/>
          </p:nvPr>
        </p:nvSpPr>
        <p:spPr>
          <a:xfrm>
            <a:off x="300236" y="365126"/>
            <a:ext cx="9876497" cy="6096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266"/>
              </a:buClr>
              <a:buSzPts val="4000"/>
              <a:buFont typeface="Lato"/>
              <a:buNone/>
            </a:pPr>
            <a:r>
              <a:rPr lang="en-GB" sz="3200"/>
              <a:t>What’s the challenge?</a:t>
            </a:r>
            <a:endParaRPr/>
          </a:p>
        </p:txBody>
      </p:sp>
      <p:sp>
        <p:nvSpPr>
          <p:cNvPr id="124" name="Google Shape;124;p3"/>
          <p:cNvSpPr txBox="1"/>
          <p:nvPr/>
        </p:nvSpPr>
        <p:spPr>
          <a:xfrm>
            <a:off x="406775" y="2228400"/>
            <a:ext cx="50283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Different countries and health data actors in the EU collect and store health data in different ways. </a:t>
            </a:r>
            <a:endParaRPr b="0" i="0" sz="18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This makes it </a:t>
            </a:r>
            <a:r>
              <a:rPr b="1" i="0" lang="en-GB" sz="1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hard to create a uniform system that ensures all data is of high quality and meets the standards</a:t>
            </a:r>
            <a:r>
              <a:rPr b="0" i="0" lang="en-GB" sz="1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set by the European Health Data Space (EHDS) regulations</a:t>
            </a:r>
            <a:r>
              <a:rPr b="1" i="0" lang="en-GB" sz="1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b="1" i="0" sz="1800" u="none" cap="none" strike="noStrike">
              <a:solidFill>
                <a:schemeClr val="lt1"/>
              </a:solidFill>
              <a:highlight>
                <a:srgbClr val="0066CC"/>
              </a:highlight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25" name="Google Shape;125;p3"/>
          <p:cNvPicPr preferRelativeResize="0"/>
          <p:nvPr/>
        </p:nvPicPr>
        <p:blipFill rotWithShape="1">
          <a:blip r:embed="rId3">
            <a:alphaModFix/>
          </a:blip>
          <a:srcRect b="0" l="23465" r="23469" t="0"/>
          <a:stretch/>
        </p:blipFill>
        <p:spPr>
          <a:xfrm>
            <a:off x="6423675" y="365125"/>
            <a:ext cx="5144700" cy="5453400"/>
          </a:xfrm>
          <a:prstGeom prst="flowChartAlternateProcess">
            <a:avLst/>
          </a:prstGeom>
          <a:noFill/>
          <a:ln>
            <a:noFill/>
          </a:ln>
        </p:spPr>
      </p:pic>
      <p:sp>
        <p:nvSpPr>
          <p:cNvPr id="126" name="Google Shape;126;p3"/>
          <p:cNvSpPr txBox="1"/>
          <p:nvPr>
            <p:ph idx="1" type="subTitle"/>
          </p:nvPr>
        </p:nvSpPr>
        <p:spPr>
          <a:xfrm>
            <a:off x="300225" y="1040175"/>
            <a:ext cx="6072600" cy="43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14"/>
              <a:buNone/>
            </a:pPr>
            <a:r>
              <a:rPr b="1" lang="en-GB" sz="1779">
                <a:solidFill>
                  <a:schemeClr val="lt1"/>
                </a:solidFill>
                <a:highlight>
                  <a:srgbClr val="0066CC"/>
                </a:highlight>
              </a:rPr>
              <a:t>Differences in data quality, standards and interoperability</a:t>
            </a:r>
            <a:endParaRPr b="1" sz="1779">
              <a:solidFill>
                <a:schemeClr val="lt1"/>
              </a:solidFill>
              <a:highlight>
                <a:srgbClr val="0066CC"/>
              </a:highlight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g2e6cba83574_3_2"/>
          <p:cNvPicPr preferRelativeResize="0"/>
          <p:nvPr/>
        </p:nvPicPr>
        <p:blipFill rotWithShape="1">
          <a:blip r:embed="rId3">
            <a:alphaModFix/>
          </a:blip>
          <a:srcRect b="0" l="24292" r="22641" t="0"/>
          <a:stretch/>
        </p:blipFill>
        <p:spPr>
          <a:xfrm>
            <a:off x="6423675" y="365125"/>
            <a:ext cx="5144700" cy="5453400"/>
          </a:xfrm>
          <a:prstGeom prst="flowChartAlternateProcess">
            <a:avLst/>
          </a:prstGeom>
          <a:noFill/>
          <a:ln>
            <a:noFill/>
          </a:ln>
        </p:spPr>
      </p:pic>
      <p:sp>
        <p:nvSpPr>
          <p:cNvPr id="133" name="Google Shape;133;g2e6cba83574_3_2"/>
          <p:cNvSpPr txBox="1"/>
          <p:nvPr>
            <p:ph idx="12" type="sldNum"/>
          </p:nvPr>
        </p:nvSpPr>
        <p:spPr>
          <a:xfrm>
            <a:off x="9113838" y="642580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34" name="Google Shape;134;g2e6cba83574_3_2"/>
          <p:cNvSpPr txBox="1"/>
          <p:nvPr>
            <p:ph type="title"/>
          </p:nvPr>
        </p:nvSpPr>
        <p:spPr>
          <a:xfrm>
            <a:off x="300236" y="365126"/>
            <a:ext cx="98766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266"/>
              </a:buClr>
              <a:buSzPts val="4000"/>
              <a:buFont typeface="Lato"/>
              <a:buNone/>
            </a:pPr>
            <a:r>
              <a:rPr lang="en-GB" sz="3200"/>
              <a:t>QUANTUM’s mission is to:</a:t>
            </a:r>
            <a:endParaRPr/>
          </a:p>
        </p:txBody>
      </p:sp>
      <p:sp>
        <p:nvSpPr>
          <p:cNvPr id="135" name="Google Shape;135;g2e6cba83574_3_2"/>
          <p:cNvSpPr txBox="1"/>
          <p:nvPr/>
        </p:nvSpPr>
        <p:spPr>
          <a:xfrm>
            <a:off x="463275" y="2692150"/>
            <a:ext cx="58080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-GB" sz="2500" u="none" cap="none" strike="noStrike">
                <a:solidFill>
                  <a:srgbClr val="0066CC"/>
                </a:solidFill>
                <a:latin typeface="Lato"/>
                <a:ea typeface="Lato"/>
                <a:cs typeface="Lato"/>
                <a:sym typeface="Lato"/>
              </a:rPr>
              <a:t>Create a </a:t>
            </a:r>
            <a:r>
              <a:rPr b="1" i="0" lang="en-GB" sz="2500" u="none" cap="none" strike="noStrike">
                <a:solidFill>
                  <a:schemeClr val="lt1"/>
                </a:solidFill>
                <a:highlight>
                  <a:srgbClr val="0066CC"/>
                </a:highlight>
                <a:latin typeface="Lato"/>
                <a:ea typeface="Lato"/>
                <a:cs typeface="Lato"/>
                <a:sym typeface="Lato"/>
              </a:rPr>
              <a:t>common label system</a:t>
            </a:r>
            <a:r>
              <a:rPr b="0" i="0" lang="en-GB" sz="2500" u="none" cap="none" strike="noStrike">
                <a:solidFill>
                  <a:srgbClr val="0066CC"/>
                </a:solidFill>
                <a:latin typeface="Lato"/>
                <a:ea typeface="Lato"/>
                <a:cs typeface="Lato"/>
                <a:sym typeface="Lato"/>
              </a:rPr>
              <a:t> that guarantees the quality and utility of datasets for </a:t>
            </a:r>
            <a:r>
              <a:rPr b="1" i="0" lang="en-GB" sz="2500" u="none" cap="none" strike="noStrike">
                <a:solidFill>
                  <a:schemeClr val="lt1"/>
                </a:solidFill>
                <a:highlight>
                  <a:srgbClr val="0066CC"/>
                </a:highlight>
                <a:latin typeface="Lato"/>
                <a:ea typeface="Lato"/>
                <a:cs typeface="Lato"/>
                <a:sym typeface="Lato"/>
              </a:rPr>
              <a:t>scientific and health innovation purposes</a:t>
            </a:r>
            <a:r>
              <a:rPr b="1" i="0" lang="en-GB" sz="1900" u="none" cap="none" strike="noStrike">
                <a:solidFill>
                  <a:schemeClr val="lt1"/>
                </a:solidFill>
                <a:highlight>
                  <a:srgbClr val="0066CC"/>
                </a:highlight>
                <a:latin typeface="Arial"/>
                <a:ea typeface="Arial"/>
                <a:cs typeface="Arial"/>
                <a:sym typeface="Arial"/>
              </a:rPr>
              <a:t>. </a:t>
            </a:r>
            <a:endParaRPr b="1" i="0" sz="1900" u="none" cap="none" strike="noStrike">
              <a:solidFill>
                <a:schemeClr val="lt1"/>
              </a:solidFill>
              <a:highlight>
                <a:srgbClr val="0066CC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g2e6cba83574_3_2"/>
          <p:cNvSpPr txBox="1"/>
          <p:nvPr/>
        </p:nvSpPr>
        <p:spPr>
          <a:xfrm>
            <a:off x="463275" y="1570150"/>
            <a:ext cx="28446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1" lang="en-GB" sz="16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To meet the standards set by the </a:t>
            </a:r>
            <a:r>
              <a:rPr b="1" i="1" lang="en-GB" sz="16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European Health Data Space (EHDS) regulations</a:t>
            </a:r>
            <a:endParaRPr b="1" i="1" sz="16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7" name="Google Shape;137;g2e6cba83574_3_2"/>
          <p:cNvSpPr txBox="1"/>
          <p:nvPr/>
        </p:nvSpPr>
        <p:spPr>
          <a:xfrm>
            <a:off x="2520000" y="4614550"/>
            <a:ext cx="3095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1" lang="en-GB" sz="16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QUANTUM responds to the European Health Data Space for </a:t>
            </a:r>
            <a:r>
              <a:rPr b="1" i="1" lang="en-GB" sz="16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secondary use = HealthData@EU</a:t>
            </a:r>
            <a:endParaRPr b="1" i="1" sz="16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38" name="Google Shape;138;g2e6cba83574_3_2"/>
          <p:cNvCxnSpPr/>
          <p:nvPr/>
        </p:nvCxnSpPr>
        <p:spPr>
          <a:xfrm rot="10800000">
            <a:off x="3307975" y="2278050"/>
            <a:ext cx="714600" cy="399900"/>
          </a:xfrm>
          <a:prstGeom prst="curvedConnector3">
            <a:avLst>
              <a:gd fmla="val 0" name="adj1"/>
            </a:avLst>
          </a:prstGeom>
          <a:noFill/>
          <a:ln cap="flat" cmpd="sng" w="9525">
            <a:solidFill>
              <a:srgbClr val="0066CC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39" name="Google Shape;139;g2e6cba83574_3_2"/>
          <p:cNvCxnSpPr>
            <a:endCxn id="137" idx="1"/>
          </p:cNvCxnSpPr>
          <p:nvPr/>
        </p:nvCxnSpPr>
        <p:spPr>
          <a:xfrm flipH="1" rot="-5400000">
            <a:off x="1887450" y="4443700"/>
            <a:ext cx="660300" cy="604800"/>
          </a:xfrm>
          <a:prstGeom prst="curvedConnector2">
            <a:avLst/>
          </a:prstGeom>
          <a:noFill/>
          <a:ln cap="flat" cmpd="sng" w="9525">
            <a:solidFill>
              <a:srgbClr val="0066CC"/>
            </a:solidFill>
            <a:prstDash val="solid"/>
            <a:round/>
            <a:headEnd len="sm" w="sm" type="none"/>
            <a:tailEnd len="med" w="med" type="stealth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e6cba83574_0_1"/>
          <p:cNvSpPr txBox="1"/>
          <p:nvPr>
            <p:ph idx="12" type="sldNum"/>
          </p:nvPr>
        </p:nvSpPr>
        <p:spPr>
          <a:xfrm>
            <a:off x="9113838" y="642580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6" name="Google Shape;146;g2e6cba83574_0_1"/>
          <p:cNvSpPr txBox="1"/>
          <p:nvPr>
            <p:ph type="title"/>
          </p:nvPr>
        </p:nvSpPr>
        <p:spPr>
          <a:xfrm>
            <a:off x="300236" y="365126"/>
            <a:ext cx="98766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266"/>
              </a:buClr>
              <a:buSzPts val="4000"/>
              <a:buFont typeface="Lato"/>
              <a:buNone/>
            </a:pPr>
            <a:r>
              <a:rPr lang="en-GB" sz="3200"/>
              <a:t>QUANTUM will address HealthData@EU article 78</a:t>
            </a:r>
            <a:endParaRPr/>
          </a:p>
        </p:txBody>
      </p:sp>
      <p:sp>
        <p:nvSpPr>
          <p:cNvPr id="147" name="Google Shape;147;g2e6cba83574_0_1"/>
          <p:cNvSpPr txBox="1"/>
          <p:nvPr>
            <p:ph idx="1" type="subTitle"/>
          </p:nvPr>
        </p:nvSpPr>
        <p:spPr>
          <a:xfrm>
            <a:off x="300237" y="1040179"/>
            <a:ext cx="9144000" cy="43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62"/>
              <a:buNone/>
            </a:pPr>
            <a:r>
              <a:rPr lang="en-GB" sz="2000"/>
              <a:t>European Health Data Space – Chapter IV</a:t>
            </a:r>
            <a:endParaRPr/>
          </a:p>
        </p:txBody>
      </p:sp>
      <p:pic>
        <p:nvPicPr>
          <p:cNvPr id="148" name="Google Shape;148;g2e6cba83574_0_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0208" y="1564777"/>
            <a:ext cx="4479195" cy="4090956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g2e6cba83574_0_1"/>
          <p:cNvSpPr txBox="1"/>
          <p:nvPr/>
        </p:nvSpPr>
        <p:spPr>
          <a:xfrm>
            <a:off x="5497900" y="4514400"/>
            <a:ext cx="63753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5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4"/>
              </a:rPr>
              <a:t>https://eur-lex.europa.eu/eli/reg/2025/327/oj/eng</a:t>
            </a:r>
            <a:endParaRPr b="0" i="0" sz="15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50" name="Google Shape;150;g2e6cba83574_0_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01653" y="2343604"/>
            <a:ext cx="6767797" cy="2170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"/>
          <p:cNvSpPr txBox="1"/>
          <p:nvPr>
            <p:ph idx="12" type="sldNum"/>
          </p:nvPr>
        </p:nvSpPr>
        <p:spPr>
          <a:xfrm>
            <a:off x="9113838" y="642580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7" name="Google Shape;157;p4"/>
          <p:cNvSpPr txBox="1"/>
          <p:nvPr>
            <p:ph type="title"/>
          </p:nvPr>
        </p:nvSpPr>
        <p:spPr>
          <a:xfrm>
            <a:off x="354568" y="368297"/>
            <a:ext cx="91440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GB" sz="3200"/>
              <a:t>Article 78. Elements in the label</a:t>
            </a:r>
            <a:endParaRPr sz="3200"/>
          </a:p>
        </p:txBody>
      </p:sp>
      <p:sp>
        <p:nvSpPr>
          <p:cNvPr id="158" name="Google Shape;158;p4"/>
          <p:cNvSpPr txBox="1"/>
          <p:nvPr>
            <p:ph idx="1" type="subTitle"/>
          </p:nvPr>
        </p:nvSpPr>
        <p:spPr>
          <a:xfrm>
            <a:off x="300237" y="1287606"/>
            <a:ext cx="9144000" cy="43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b="1" lang="en-GB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 quality and utility label</a:t>
            </a:r>
            <a:r>
              <a:rPr lang="en-GB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n-GB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shall cover </a:t>
            </a:r>
            <a:r>
              <a:rPr lang="en-GB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following elements, where applicable:</a:t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4"/>
          <p:cNvSpPr txBox="1"/>
          <p:nvPr>
            <p:ph idx="2" type="body"/>
          </p:nvPr>
        </p:nvSpPr>
        <p:spPr>
          <a:xfrm>
            <a:off x="300236" y="1898266"/>
            <a:ext cx="11556900" cy="40507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1400">
                <a:solidFill>
                  <a:srgbClr val="000000"/>
                </a:solidFill>
              </a:rPr>
              <a:t>(a) for </a:t>
            </a:r>
            <a:r>
              <a:rPr b="1" lang="en-GB" sz="1400">
                <a:solidFill>
                  <a:srgbClr val="0066CC"/>
                </a:solidFill>
              </a:rPr>
              <a:t>data documentation</a:t>
            </a:r>
            <a:r>
              <a:rPr lang="en-GB" sz="1400">
                <a:solidFill>
                  <a:srgbClr val="0066CC"/>
                </a:solidFill>
              </a:rPr>
              <a:t>: </a:t>
            </a:r>
            <a:r>
              <a:rPr lang="en-GB" sz="1400">
                <a:solidFill>
                  <a:srgbClr val="000000"/>
                </a:solidFill>
              </a:rPr>
              <a:t>meta-data, support documentation, data dictionary, format and standards used, provenance, and when applicable, data model;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just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600"/>
              <a:buNone/>
            </a:pPr>
            <a:r>
              <a:rPr lang="en-GB" sz="1400">
                <a:solidFill>
                  <a:srgbClr val="000000"/>
                </a:solidFill>
              </a:rPr>
              <a:t>(b) for </a:t>
            </a:r>
            <a:r>
              <a:rPr b="1" lang="en-GB" sz="1400">
                <a:solidFill>
                  <a:srgbClr val="0066CC"/>
                </a:solidFill>
              </a:rPr>
              <a:t>assessment of technical quality</a:t>
            </a:r>
            <a:r>
              <a:rPr lang="en-GB" sz="1400">
                <a:solidFill>
                  <a:srgbClr val="0066CC"/>
                </a:solidFill>
              </a:rPr>
              <a:t>:</a:t>
            </a:r>
            <a:r>
              <a:rPr lang="en-GB" sz="1400">
                <a:solidFill>
                  <a:srgbClr val="000000"/>
                </a:solidFill>
              </a:rPr>
              <a:t> completeness, uniqueness, accuracy, validity, timeliness and consistency of the data;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just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600"/>
              <a:buNone/>
            </a:pPr>
            <a:r>
              <a:rPr lang="en-GB" sz="1400">
                <a:solidFill>
                  <a:srgbClr val="000000"/>
                </a:solidFill>
              </a:rPr>
              <a:t>(c) for </a:t>
            </a:r>
            <a:r>
              <a:rPr b="1" lang="en-GB" sz="1400">
                <a:solidFill>
                  <a:srgbClr val="0066CC"/>
                </a:solidFill>
              </a:rPr>
              <a:t>data quality management processes</a:t>
            </a:r>
            <a:r>
              <a:rPr lang="en-GB" sz="1400">
                <a:solidFill>
                  <a:srgbClr val="0066CC"/>
                </a:solidFill>
              </a:rPr>
              <a:t>:</a:t>
            </a:r>
            <a:r>
              <a:rPr lang="en-GB" sz="1400">
                <a:solidFill>
                  <a:srgbClr val="000000"/>
                </a:solidFill>
              </a:rPr>
              <a:t> level of maturity of the data quality management processes, including review and audit processes, biases examination;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just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600"/>
              <a:buNone/>
            </a:pPr>
            <a:r>
              <a:rPr lang="en-GB" sz="1400">
                <a:solidFill>
                  <a:srgbClr val="000000"/>
                </a:solidFill>
              </a:rPr>
              <a:t>(d) for </a:t>
            </a:r>
            <a:r>
              <a:rPr b="1" lang="en-GB" sz="1400">
                <a:solidFill>
                  <a:srgbClr val="0066CC"/>
                </a:solidFill>
              </a:rPr>
              <a:t>assessment of coverage</a:t>
            </a:r>
            <a:r>
              <a:rPr lang="en-GB" sz="1400">
                <a:solidFill>
                  <a:srgbClr val="0066CC"/>
                </a:solidFill>
              </a:rPr>
              <a:t>:</a:t>
            </a:r>
            <a:r>
              <a:rPr lang="en-GB" sz="1400">
                <a:solidFill>
                  <a:srgbClr val="000000"/>
                </a:solidFill>
              </a:rPr>
              <a:t> time period, population coverage and, when applicable, representativity of population sampled, and average timeframe in which a natural person appears in a dataset;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just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600"/>
              <a:buNone/>
            </a:pPr>
            <a:r>
              <a:rPr lang="en-GB" sz="1400">
                <a:solidFill>
                  <a:srgbClr val="000000"/>
                </a:solidFill>
              </a:rPr>
              <a:t>(e) for </a:t>
            </a:r>
            <a:r>
              <a:rPr b="1" lang="en-GB" sz="1400">
                <a:solidFill>
                  <a:srgbClr val="0066CC"/>
                </a:solidFill>
              </a:rPr>
              <a:t>information on access and provision</a:t>
            </a:r>
            <a:r>
              <a:rPr lang="en-GB" sz="1400">
                <a:solidFill>
                  <a:srgbClr val="0066CC"/>
                </a:solidFill>
              </a:rPr>
              <a:t>:</a:t>
            </a:r>
            <a:r>
              <a:rPr lang="en-GB" sz="1400">
                <a:solidFill>
                  <a:srgbClr val="000000"/>
                </a:solidFill>
              </a:rPr>
              <a:t> time between the collection of the electronic health data and their addition to the dataset, time to provide electronic health data following an electronic health data access application approval;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just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600"/>
              <a:buNone/>
            </a:pPr>
            <a:r>
              <a:rPr lang="en-GB" sz="1400">
                <a:solidFill>
                  <a:srgbClr val="000000"/>
                </a:solidFill>
              </a:rPr>
              <a:t>(f) for </a:t>
            </a:r>
            <a:r>
              <a:rPr b="1" lang="en-GB" sz="1400">
                <a:solidFill>
                  <a:srgbClr val="0066CC"/>
                </a:solidFill>
              </a:rPr>
              <a:t>information on data modifications</a:t>
            </a:r>
            <a:r>
              <a:rPr lang="en-GB" sz="1400">
                <a:solidFill>
                  <a:srgbClr val="000000"/>
                </a:solidFill>
              </a:rPr>
              <a:t>: merging and adding data to an existing dataset, including links with other datasets;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just">
              <a:lnSpc>
                <a:spcPct val="100000"/>
              </a:lnSpc>
              <a:spcBef>
                <a:spcPts val="1600"/>
              </a:spcBef>
              <a:spcAft>
                <a:spcPts val="600"/>
              </a:spcAft>
              <a:buSzPts val="3600"/>
              <a:buNone/>
            </a:pPr>
            <a:r>
              <a:rPr lang="en-GB" sz="1400">
                <a:solidFill>
                  <a:srgbClr val="000000"/>
                </a:solidFill>
              </a:rPr>
              <a:t>(fa) where a data quality and utility label accompanies the dataset pursuant to Article 78, the health data holder shall provide</a:t>
            </a:r>
            <a:r>
              <a:rPr b="1" lang="en-GB" sz="1400">
                <a:solidFill>
                  <a:srgbClr val="000000"/>
                </a:solidFill>
              </a:rPr>
              <a:t> </a:t>
            </a:r>
            <a:r>
              <a:rPr b="1" lang="en-GB" sz="1400">
                <a:solidFill>
                  <a:srgbClr val="0066CC"/>
                </a:solidFill>
              </a:rPr>
              <a:t>sufficient documentation to the health data access body for that body to confirm the accuracy of the label</a:t>
            </a:r>
            <a:endParaRPr sz="1400">
              <a:solidFill>
                <a:srgbClr val="0066CC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"/>
          <p:cNvSpPr txBox="1"/>
          <p:nvPr>
            <p:ph type="title"/>
          </p:nvPr>
        </p:nvSpPr>
        <p:spPr>
          <a:xfrm>
            <a:off x="300237" y="429673"/>
            <a:ext cx="9144000" cy="9779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GB" sz="3200"/>
              <a:t>QUANTUM builds on </a:t>
            </a:r>
            <a:br>
              <a:rPr lang="en-GB"/>
            </a:br>
            <a:r>
              <a:rPr lang="en-GB" sz="2400">
                <a:solidFill>
                  <a:srgbClr val="0066CC"/>
                </a:solidFill>
              </a:rPr>
              <a:t>TEHDAS and the EHDS2 pilot</a:t>
            </a:r>
            <a:endParaRPr>
              <a:solidFill>
                <a:srgbClr val="0066CC"/>
              </a:solidFill>
            </a:endParaRPr>
          </a:p>
        </p:txBody>
      </p:sp>
      <p:sp>
        <p:nvSpPr>
          <p:cNvPr id="166" name="Google Shape;166;p5"/>
          <p:cNvSpPr txBox="1"/>
          <p:nvPr>
            <p:ph idx="12" type="sldNum"/>
          </p:nvPr>
        </p:nvSpPr>
        <p:spPr>
          <a:xfrm>
            <a:off x="9113838" y="642580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67" name="Google Shape;167;p5"/>
          <p:cNvPicPr preferRelativeResize="0"/>
          <p:nvPr/>
        </p:nvPicPr>
        <p:blipFill rotWithShape="1">
          <a:blip r:embed="rId3">
            <a:alphaModFix/>
          </a:blip>
          <a:srcRect b="54925" l="0" r="58757" t="7183"/>
          <a:stretch/>
        </p:blipFill>
        <p:spPr>
          <a:xfrm>
            <a:off x="5338776" y="4200544"/>
            <a:ext cx="3319463" cy="1465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12127" y="4737832"/>
            <a:ext cx="1240925" cy="95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5"/>
          <p:cNvPicPr preferRelativeResize="0"/>
          <p:nvPr/>
        </p:nvPicPr>
        <p:blipFill rotWithShape="1">
          <a:blip r:embed="rId3">
            <a:alphaModFix/>
          </a:blip>
          <a:srcRect b="0" l="46272" r="0" t="18637"/>
          <a:stretch/>
        </p:blipFill>
        <p:spPr>
          <a:xfrm>
            <a:off x="4086228" y="1485910"/>
            <a:ext cx="4324350" cy="31464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0" name="Google Shape;170;p5"/>
          <p:cNvCxnSpPr/>
          <p:nvPr/>
        </p:nvCxnSpPr>
        <p:spPr>
          <a:xfrm>
            <a:off x="4012127" y="4680680"/>
            <a:ext cx="4454100" cy="0"/>
          </a:xfrm>
          <a:prstGeom prst="straightConnector1">
            <a:avLst/>
          </a:prstGeom>
          <a:noFill/>
          <a:ln cap="flat" cmpd="sng" w="53975">
            <a:solidFill>
              <a:srgbClr val="4B008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1" name="Google Shape;171;p5"/>
          <p:cNvSpPr txBox="1"/>
          <p:nvPr/>
        </p:nvSpPr>
        <p:spPr>
          <a:xfrm>
            <a:off x="253800" y="4813950"/>
            <a:ext cx="3672600" cy="9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Conceptual building blocks towards the HealthData@EU</a:t>
            </a:r>
            <a:endParaRPr b="0" i="0" sz="18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2" name="Google Shape;172;p5"/>
          <p:cNvSpPr txBox="1"/>
          <p:nvPr/>
        </p:nvSpPr>
        <p:spPr>
          <a:xfrm>
            <a:off x="8658250" y="4813950"/>
            <a:ext cx="3159000" cy="9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TEHDAS’ concepts in real contexts</a:t>
            </a:r>
            <a:endParaRPr b="0" i="0" sz="18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6"/>
          <p:cNvSpPr txBox="1"/>
          <p:nvPr>
            <p:ph idx="2" type="body"/>
          </p:nvPr>
        </p:nvSpPr>
        <p:spPr>
          <a:xfrm>
            <a:off x="3048480" y="4375440"/>
            <a:ext cx="1916018" cy="13448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300"/>
              <a:buNone/>
            </a:pPr>
            <a:r>
              <a:rPr lang="en-GB" sz="14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 </a:t>
            </a:r>
            <a:r>
              <a:rPr b="1" lang="en-GB" sz="14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common concept of </a:t>
            </a:r>
            <a:r>
              <a:rPr lang="en-GB" sz="14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the level of Data holders </a:t>
            </a:r>
            <a:r>
              <a:rPr b="1" lang="en-GB" sz="14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maturity</a:t>
            </a:r>
            <a:endParaRPr sz="14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8" name="Google Shape;178;p6"/>
          <p:cNvSpPr txBox="1"/>
          <p:nvPr>
            <p:ph idx="3" type="body"/>
          </p:nvPr>
        </p:nvSpPr>
        <p:spPr>
          <a:xfrm>
            <a:off x="5196600" y="4375440"/>
            <a:ext cx="1916018" cy="13448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b="1" lang="en-GB" sz="14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Piloting  and implementation </a:t>
            </a:r>
            <a:r>
              <a:rPr lang="en-GB" sz="14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of the </a:t>
            </a:r>
            <a:r>
              <a:rPr lang="en-GB" sz="14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  <a:extLst>
                  <a:ext uri="http://customooxmlschemas.google.com/">
                    <go:slidesCustomData xmlns:go="http://customooxmlschemas.google.com/" textRoundtripDataId="6"/>
                  </a:ext>
                </a:extLst>
              </a:rPr>
              <a:t>label </a:t>
            </a:r>
            <a:r>
              <a:rPr lang="en-GB" sz="14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 QUANTUM </a:t>
            </a:r>
            <a:r>
              <a:rPr b="1" lang="en-GB" sz="14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data holders</a:t>
            </a:r>
            <a:endParaRPr sz="1400"/>
          </a:p>
          <a:p>
            <a:pPr indent="-228600" lvl="0" marL="45720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300"/>
              <a:buNone/>
            </a:pPr>
            <a:r>
              <a:t/>
            </a:r>
            <a:endParaRPr sz="1400"/>
          </a:p>
        </p:txBody>
      </p:sp>
      <p:sp>
        <p:nvSpPr>
          <p:cNvPr id="179" name="Google Shape;179;p6"/>
          <p:cNvSpPr txBox="1"/>
          <p:nvPr>
            <p:ph idx="5" type="body"/>
          </p:nvPr>
        </p:nvSpPr>
        <p:spPr>
          <a:xfrm>
            <a:off x="9492120" y="4375440"/>
            <a:ext cx="1916018" cy="13448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GB" sz="14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  <a:extLst>
                  <a:ext uri="http://customooxmlschemas.google.com/">
                    <go:slidesCustomData xmlns:go="http://customooxmlschemas.google.com/" textRoundtripDataId="7"/>
                  </a:ext>
                </a:extLst>
              </a:rPr>
              <a:t>Setting-up a </a:t>
            </a:r>
            <a:r>
              <a:rPr b="1" lang="en-GB" sz="14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  <a:extLst>
                  <a:ext uri="http://customooxmlschemas.google.com/">
                    <go:slidesCustomData xmlns:go="http://customooxmlschemas.google.com/" textRoundtripDataId="8"/>
                  </a:ext>
                </a:extLst>
              </a:rPr>
              <a:t>long-lasting data quality community of practice</a:t>
            </a:r>
            <a:endParaRPr sz="1400"/>
          </a:p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t/>
            </a:r>
            <a:endParaRPr sz="1400"/>
          </a:p>
        </p:txBody>
      </p:sp>
      <p:pic>
        <p:nvPicPr>
          <p:cNvPr id="180" name="Google Shape;180;p6"/>
          <p:cNvPicPr preferRelativeResize="0"/>
          <p:nvPr>
            <p:ph idx="6" type="pic"/>
          </p:nvPr>
        </p:nvPicPr>
        <p:blipFill rotWithShape="1">
          <a:blip r:embed="rId3">
            <a:alphaModFix/>
          </a:blip>
          <a:srcRect b="0" l="14449" r="14449" t="0"/>
          <a:stretch/>
        </p:blipFill>
        <p:spPr>
          <a:xfrm>
            <a:off x="889000" y="1953568"/>
            <a:ext cx="1820863" cy="1862137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181" name="Google Shape;181;p6"/>
          <p:cNvPicPr preferRelativeResize="0"/>
          <p:nvPr>
            <p:ph idx="7" type="pic"/>
          </p:nvPr>
        </p:nvPicPr>
        <p:blipFill rotWithShape="1">
          <a:blip r:embed="rId4">
            <a:alphaModFix/>
          </a:blip>
          <a:srcRect b="0" l="17406" r="17404" t="0"/>
          <a:stretch/>
        </p:blipFill>
        <p:spPr>
          <a:xfrm>
            <a:off x="7361535" y="1952096"/>
            <a:ext cx="1820863" cy="1862137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182" name="Google Shape;182;p6"/>
          <p:cNvPicPr preferRelativeResize="0"/>
          <p:nvPr>
            <p:ph idx="9" type="pic"/>
          </p:nvPr>
        </p:nvPicPr>
        <p:blipFill rotWithShape="1">
          <a:blip r:embed="rId5">
            <a:alphaModFix/>
          </a:blip>
          <a:srcRect b="0" l="25701" r="25699" t="0"/>
          <a:stretch/>
        </p:blipFill>
        <p:spPr>
          <a:xfrm>
            <a:off x="3055582" y="1948028"/>
            <a:ext cx="1820863" cy="1862137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183" name="Google Shape;183;p6"/>
          <p:cNvSpPr txBox="1"/>
          <p:nvPr>
            <p:ph idx="12" type="sldNum"/>
          </p:nvPr>
        </p:nvSpPr>
        <p:spPr>
          <a:xfrm>
            <a:off x="9113838" y="64258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84" name="Google Shape;184;p6"/>
          <p:cNvSpPr txBox="1"/>
          <p:nvPr>
            <p:ph type="title"/>
          </p:nvPr>
        </p:nvSpPr>
        <p:spPr>
          <a:xfrm>
            <a:off x="300237" y="550866"/>
            <a:ext cx="9144000" cy="6096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266"/>
              </a:buClr>
              <a:buSzPts val="4000"/>
              <a:buFont typeface="Lato"/>
              <a:buNone/>
            </a:pPr>
            <a:r>
              <a:rPr lang="en-GB" sz="3200"/>
              <a:t>QUANTUM backbone</a:t>
            </a:r>
            <a:endParaRPr sz="3200"/>
          </a:p>
        </p:txBody>
      </p:sp>
      <p:sp>
        <p:nvSpPr>
          <p:cNvPr id="185" name="Google Shape;185;p6"/>
          <p:cNvSpPr txBox="1"/>
          <p:nvPr>
            <p:ph idx="14" type="subTitle"/>
          </p:nvPr>
        </p:nvSpPr>
        <p:spPr>
          <a:xfrm>
            <a:off x="300237" y="1040179"/>
            <a:ext cx="9144000" cy="4365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8107"/>
              <a:buNone/>
            </a:pPr>
            <a:r>
              <a:rPr lang="en-GB"/>
              <a:t> </a:t>
            </a:r>
            <a:endParaRPr/>
          </a:p>
        </p:txBody>
      </p:sp>
      <p:sp>
        <p:nvSpPr>
          <p:cNvPr id="186" name="Google Shape;186;p6"/>
          <p:cNvSpPr txBox="1"/>
          <p:nvPr>
            <p:ph idx="1" type="body"/>
          </p:nvPr>
        </p:nvSpPr>
        <p:spPr>
          <a:xfrm>
            <a:off x="900720" y="4375440"/>
            <a:ext cx="1916018" cy="13448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GB" sz="14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 </a:t>
            </a:r>
            <a:r>
              <a:rPr b="1" lang="en-GB" sz="14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common concept </a:t>
            </a:r>
            <a:r>
              <a:rPr lang="en-GB" sz="14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for the datasets </a:t>
            </a:r>
            <a:r>
              <a:rPr b="1" lang="en-GB" sz="14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quality and utility</a:t>
            </a:r>
            <a:endParaRPr sz="1400"/>
          </a:p>
          <a:p>
            <a:pPr indent="-2286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300"/>
              <a:buNone/>
            </a:pPr>
            <a:r>
              <a:t/>
            </a:r>
            <a:endParaRPr sz="1400"/>
          </a:p>
        </p:txBody>
      </p:sp>
      <p:pic>
        <p:nvPicPr>
          <p:cNvPr id="187" name="Google Shape;187;p6"/>
          <p:cNvPicPr preferRelativeResize="0"/>
          <p:nvPr>
            <p:ph idx="13" type="pic"/>
          </p:nvPr>
        </p:nvPicPr>
        <p:blipFill rotWithShape="1">
          <a:blip r:embed="rId6">
            <a:alphaModFix/>
          </a:blip>
          <a:srcRect b="0" l="17370" r="17368" t="0"/>
          <a:stretch/>
        </p:blipFill>
        <p:spPr>
          <a:xfrm>
            <a:off x="9503840" y="1952094"/>
            <a:ext cx="1820863" cy="1862137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188" name="Google Shape;188;p6"/>
          <p:cNvPicPr preferRelativeResize="0"/>
          <p:nvPr>
            <p:ph idx="8" type="pic"/>
          </p:nvPr>
        </p:nvPicPr>
        <p:blipFill rotWithShape="1">
          <a:blip r:embed="rId7">
            <a:alphaModFix/>
          </a:blip>
          <a:srcRect b="0" l="24328" r="24326" t="0"/>
          <a:stretch/>
        </p:blipFill>
        <p:spPr>
          <a:xfrm>
            <a:off x="5207960" y="1952095"/>
            <a:ext cx="1820863" cy="1862137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189" name="Google Shape;189;p6"/>
          <p:cNvSpPr/>
          <p:nvPr/>
        </p:nvSpPr>
        <p:spPr>
          <a:xfrm>
            <a:off x="857757" y="4070085"/>
            <a:ext cx="1908000" cy="25200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6"/>
          <p:cNvSpPr/>
          <p:nvPr/>
        </p:nvSpPr>
        <p:spPr>
          <a:xfrm>
            <a:off x="3016982" y="4070085"/>
            <a:ext cx="1908000" cy="252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6"/>
          <p:cNvSpPr/>
          <p:nvPr/>
        </p:nvSpPr>
        <p:spPr>
          <a:xfrm>
            <a:off x="5161372" y="4062931"/>
            <a:ext cx="1908000" cy="252000"/>
          </a:xfrm>
          <a:prstGeom prst="rect">
            <a:avLst/>
          </a:prstGeom>
          <a:solidFill>
            <a:srgbClr val="03CCC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6"/>
          <p:cNvSpPr/>
          <p:nvPr/>
        </p:nvSpPr>
        <p:spPr>
          <a:xfrm>
            <a:off x="7330036" y="4063869"/>
            <a:ext cx="1908000" cy="252000"/>
          </a:xfrm>
          <a:prstGeom prst="rect">
            <a:avLst/>
          </a:prstGeom>
          <a:solidFill>
            <a:srgbClr val="00C38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6"/>
          <p:cNvSpPr/>
          <p:nvPr/>
        </p:nvSpPr>
        <p:spPr>
          <a:xfrm>
            <a:off x="9458242" y="4063869"/>
            <a:ext cx="1908000" cy="252000"/>
          </a:xfrm>
          <a:prstGeom prst="rect">
            <a:avLst/>
          </a:prstGeom>
          <a:solidFill>
            <a:srgbClr val="FFC5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6"/>
          <p:cNvSpPr txBox="1"/>
          <p:nvPr>
            <p:ph idx="4" type="body"/>
          </p:nvPr>
        </p:nvSpPr>
        <p:spPr>
          <a:xfrm>
            <a:off x="7344360" y="4375440"/>
            <a:ext cx="1916018" cy="13448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300"/>
              <a:buNone/>
            </a:pPr>
            <a:r>
              <a:rPr b="1" lang="en-GB" sz="14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Translat</a:t>
            </a:r>
            <a:r>
              <a:rPr b="1" lang="en-GB" sz="1400">
                <a:solidFill>
                  <a:srgbClr val="000000"/>
                </a:solidFill>
              </a:rPr>
              <a:t>ing</a:t>
            </a:r>
            <a:r>
              <a:rPr b="1" lang="en-GB" sz="14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GB" sz="14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QUANTUM label </a:t>
            </a:r>
            <a:r>
              <a:rPr b="1" lang="en-GB" sz="14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into </a:t>
            </a:r>
            <a:r>
              <a:rPr lang="en-GB" sz="14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recommendations for </a:t>
            </a:r>
            <a:r>
              <a:rPr b="1" lang="en-GB" sz="14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HealthData@EU</a:t>
            </a:r>
            <a:endParaRPr sz="1400"/>
          </a:p>
        </p:txBody>
      </p:sp>
    </p:spTree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7"/>
          <p:cNvSpPr txBox="1"/>
          <p:nvPr>
            <p:ph idx="11" type="ftr"/>
          </p:nvPr>
        </p:nvSpPr>
        <p:spPr>
          <a:xfrm>
            <a:off x="4038600" y="642580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www.quantumproject.eu</a:t>
            </a:r>
            <a:endParaRPr/>
          </a:p>
        </p:txBody>
      </p:sp>
      <p:sp>
        <p:nvSpPr>
          <p:cNvPr id="200" name="Google Shape;200;p7"/>
          <p:cNvSpPr txBox="1"/>
          <p:nvPr>
            <p:ph idx="12" type="sldNum"/>
          </p:nvPr>
        </p:nvSpPr>
        <p:spPr>
          <a:xfrm>
            <a:off x="9113838" y="64258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01" name="Google Shape;201;p7"/>
          <p:cNvPicPr preferRelativeResize="0"/>
          <p:nvPr/>
        </p:nvPicPr>
        <p:blipFill rotWithShape="1">
          <a:blip r:embed="rId3">
            <a:alphaModFix/>
          </a:blip>
          <a:srcRect b="5996" l="0" r="0" t="0"/>
          <a:stretch/>
        </p:blipFill>
        <p:spPr>
          <a:xfrm>
            <a:off x="844925" y="1198575"/>
            <a:ext cx="10302049" cy="4842099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7"/>
          <p:cNvSpPr txBox="1"/>
          <p:nvPr>
            <p:ph type="title"/>
          </p:nvPr>
        </p:nvSpPr>
        <p:spPr>
          <a:xfrm>
            <a:off x="300237" y="588968"/>
            <a:ext cx="91440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GB" sz="3200"/>
              <a:t>QUANTUM pathway towards the HealthData@EU</a:t>
            </a:r>
            <a:endParaRPr sz="3200"/>
          </a:p>
        </p:txBody>
      </p:sp>
    </p:spTree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DS4 Skills">
      <a:dk1>
        <a:srgbClr val="303F49"/>
      </a:dk1>
      <a:lt1>
        <a:srgbClr val="FFFFFF"/>
      </a:lt1>
      <a:dk2>
        <a:srgbClr val="606161"/>
      </a:dk2>
      <a:lt2>
        <a:srgbClr val="E5E1E6"/>
      </a:lt2>
      <a:accent1>
        <a:srgbClr val="4D008C"/>
      </a:accent1>
      <a:accent2>
        <a:srgbClr val="00CE7C"/>
      </a:accent2>
      <a:accent3>
        <a:srgbClr val="F4B223"/>
      </a:accent3>
      <a:accent4>
        <a:srgbClr val="00A9E0"/>
      </a:accent4>
      <a:accent5>
        <a:srgbClr val="7E57C5"/>
      </a:accent5>
      <a:accent6>
        <a:srgbClr val="241A46"/>
      </a:accent6>
      <a:hlink>
        <a:srgbClr val="00A9E0"/>
      </a:hlink>
      <a:folHlink>
        <a:srgbClr val="004D7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MSERAL-WS</dc:creator>
</cp:coreProperties>
</file>